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5" r:id="rId16"/>
    <p:sldId id="274" r:id="rId17"/>
    <p:sldId id="276" r:id="rId18"/>
    <p:sldId id="277" r:id="rId19"/>
    <p:sldId id="271" r:id="rId20"/>
    <p:sldId id="272" r:id="rId21"/>
    <p:sldId id="273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1224" autoAdjust="0"/>
  </p:normalViewPr>
  <p:slideViewPr>
    <p:cSldViewPr snapToGrid="0">
      <p:cViewPr varScale="1">
        <p:scale>
          <a:sx n="79" d="100"/>
          <a:sy n="79" d="100"/>
        </p:scale>
        <p:origin x="79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910C2-B286-4EF2-A2BC-C451B26AF5BE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F9DFB-B3B4-4E2E-99E5-781E488F044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758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Але,</a:t>
            </a:r>
            <a:r>
              <a:rPr lang="uk-UA" baseline="0" dirty="0" smtClean="0"/>
              <a:t> я</a:t>
            </a:r>
            <a:r>
              <a:rPr lang="uk-UA" dirty="0" smtClean="0"/>
              <a:t>к ми бачимо, літописець не дав остаточної відповіді, де саме на порогах загинув видатний військовий і політичний діяч давньоруської держави.</a:t>
            </a:r>
          </a:p>
          <a:p>
            <a:r>
              <a:rPr lang="uk-UA" dirty="0" smtClean="0"/>
              <a:t>Саме</a:t>
            </a:r>
            <a:r>
              <a:rPr lang="uk-UA" baseline="0" dirty="0" smtClean="0"/>
              <a:t> т</a:t>
            </a:r>
            <a:r>
              <a:rPr lang="uk-UA" dirty="0" smtClean="0"/>
              <a:t>ому вже довгий час історики</a:t>
            </a:r>
            <a:r>
              <a:rPr lang="uk-UA" baseline="0" dirty="0" smtClean="0"/>
              <a:t> та </a:t>
            </a:r>
            <a:r>
              <a:rPr lang="uk-UA" dirty="0" smtClean="0"/>
              <a:t>краєзнавці, намагаються з'ясувати питання про точне місце загибелі князя. Не випадково, що Запорізька та Дніпропетровська області не можуть поділити між собою скорботне право вважатися територією, де героїчно загинув відомий київський князь.</a:t>
            </a:r>
            <a:r>
              <a:rPr lang="uk-UA" baseline="0" dirty="0" smtClean="0"/>
              <a:t> На с</a:t>
            </a:r>
            <a:r>
              <a:rPr lang="uk-UA" dirty="0" smtClean="0"/>
              <a:t>ьогодні в Україні є дві пам'ятки, які нагадують нащадкам про події 972 року.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0122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66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168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1037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2253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4603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162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Саме</a:t>
            </a:r>
            <a:r>
              <a:rPr lang="uk-UA" baseline="0" dirty="0" smtClean="0"/>
              <a:t> т</a:t>
            </a:r>
            <a:r>
              <a:rPr lang="uk-UA" dirty="0" smtClean="0"/>
              <a:t>ак виглядав поріг "</a:t>
            </a:r>
            <a:r>
              <a:rPr lang="uk-UA" dirty="0" err="1" smtClean="0"/>
              <a:t>Ненаситець</a:t>
            </a:r>
            <a:r>
              <a:rPr lang="uk-UA" dirty="0" smtClean="0"/>
              <a:t>"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303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Ще</a:t>
            </a:r>
            <a:r>
              <a:rPr lang="uk-UA" baseline="0" dirty="0" smtClean="0"/>
              <a:t> одне фото</a:t>
            </a:r>
            <a:r>
              <a:rPr lang="uk-UA" dirty="0" smtClean="0"/>
              <a:t> порогу "</a:t>
            </a:r>
            <a:r>
              <a:rPr lang="uk-UA" dirty="0" err="1" smtClean="0"/>
              <a:t>Ненаситець</a:t>
            </a:r>
            <a:r>
              <a:rPr lang="uk-UA" dirty="0" smtClean="0"/>
              <a:t>"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6691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 ось і та сама </a:t>
            </a:r>
            <a:r>
              <a:rPr lang="ru-RU" dirty="0" err="1" smtClean="0"/>
              <a:t>пам’ятка</a:t>
            </a:r>
            <a:r>
              <a:rPr lang="ru-RU" dirty="0" smtClean="0"/>
              <a:t> </a:t>
            </a:r>
            <a:r>
              <a:rPr lang="ru-RU" dirty="0" err="1" smtClean="0"/>
              <a:t>нагадуюча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події</a:t>
            </a:r>
            <a:r>
              <a:rPr lang="ru-RU" baseline="0" dirty="0" smtClean="0"/>
              <a:t> 972-го </a:t>
            </a:r>
            <a:r>
              <a:rPr lang="ru-RU" baseline="0" dirty="0" err="1" smtClean="0"/>
              <a:t>рору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0470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Ось, що можна </a:t>
            </a:r>
            <a:r>
              <a:rPr lang="uk-UA" dirty="0" err="1" smtClean="0"/>
              <a:t>прочести</a:t>
            </a:r>
            <a:r>
              <a:rPr lang="uk-UA" dirty="0" smtClean="0"/>
              <a:t> на ній підійшовши поближче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841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677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130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9DFB-B3B4-4E2E-99E5-781E488F044E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6487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94825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938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821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2099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30749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990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810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234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253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54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902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2C2F7EA-6E9B-4494-A725-9D0B3D1ADA54}" type="datetimeFigureOut">
              <a:rPr lang="uk-UA" smtClean="0"/>
              <a:t>15.10.2020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0EBF396-7EF1-4C32-8128-CAC633A0AD2C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602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5128" y="1436916"/>
            <a:ext cx="8361229" cy="3009603"/>
          </a:xfrm>
        </p:spPr>
        <p:txBody>
          <a:bodyPr/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Вірогідні Місця загибелі Святослава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79906" y="4516118"/>
            <a:ext cx="6831673" cy="876978"/>
          </a:xfrm>
        </p:spPr>
        <p:txBody>
          <a:bodyPr/>
          <a:lstStyle/>
          <a:p>
            <a:r>
              <a:rPr lang="uk-UA" dirty="0">
                <a:latin typeface="Bahnschrift SemiCondensed" panose="020B0502040204020203" pitchFamily="34" charset="0"/>
              </a:rPr>
              <a:t>в</a:t>
            </a:r>
            <a:r>
              <a:rPr lang="uk-UA" dirty="0" smtClean="0">
                <a:latin typeface="Bahnschrift SemiCondensed" panose="020B0502040204020203" pitchFamily="34" charset="0"/>
              </a:rPr>
              <a:t>иконав студент 1-го курсу, НУЗП, КНТ-220</a:t>
            </a:r>
          </a:p>
          <a:p>
            <a:r>
              <a:rPr lang="uk-UA" dirty="0" smtClean="0">
                <a:latin typeface="Bahnschrift SemiCondensed" panose="020B0502040204020203" pitchFamily="34" charset="0"/>
              </a:rPr>
              <a:t>Богачук Антон</a:t>
            </a:r>
          </a:p>
        </p:txBody>
      </p:sp>
    </p:spTree>
    <p:extLst>
      <p:ext uri="{BB962C8B-B14F-4D97-AF65-F5344CB8AC3E}">
        <p14:creationId xmlns:p14="http://schemas.microsoft.com/office/powerpoint/2010/main" val="275992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41" y="540770"/>
            <a:ext cx="10577477" cy="57764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Чому </a:t>
            </a:r>
            <a:r>
              <a:rPr lang="uk-UA" dirty="0" err="1" smtClean="0">
                <a:latin typeface="Bahnschrift SemiBold SemiConden" panose="020B0502040204020203" pitchFamily="34" charset="0"/>
              </a:rPr>
              <a:t>Микільське</a:t>
            </a:r>
            <a:r>
              <a:rPr lang="uk-UA" dirty="0" smtClean="0">
                <a:latin typeface="Bahnschrift SemiBold SemiConden" panose="020B0502040204020203" pitchFamily="34" charset="0"/>
              </a:rPr>
              <a:t>-на-Дніпрі?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599" y="1799601"/>
            <a:ext cx="10593422" cy="484439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>
                <a:latin typeface="Bahnschrift SemiCondensed" panose="020B0502040204020203" pitchFamily="34" charset="0"/>
              </a:rPr>
              <a:t>Ось думка </a:t>
            </a:r>
            <a:r>
              <a:rPr lang="ru-RU" dirty="0" err="1">
                <a:latin typeface="Bahnschrift SemiCondensed" panose="020B0502040204020203" pitchFamily="34" charset="0"/>
              </a:rPr>
              <a:t>відомого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київського</a:t>
            </a:r>
            <a:r>
              <a:rPr lang="ru-RU" dirty="0">
                <a:latin typeface="Bahnschrift SemiCondensed" panose="020B0502040204020203" pitchFamily="34" charset="0"/>
              </a:rPr>
              <a:t> археолога (2014 </a:t>
            </a:r>
            <a:r>
              <a:rPr lang="ru-RU" dirty="0" err="1">
                <a:latin typeface="Bahnschrift SemiCondensed" panose="020B0502040204020203" pitchFamily="34" charset="0"/>
              </a:rPr>
              <a:t>рік</a:t>
            </a:r>
            <a:r>
              <a:rPr lang="ru-RU" dirty="0" smtClean="0">
                <a:latin typeface="Bahnschrift SemiCondensed" panose="020B0502040204020203" pitchFamily="34" charset="0"/>
              </a:rPr>
              <a:t>):</a:t>
            </a:r>
          </a:p>
          <a:p>
            <a:pPr algn="just"/>
            <a:r>
              <a:rPr lang="ru-RU" dirty="0" smtClean="0">
                <a:latin typeface="Bahnschrift SemiCondensed" panose="020B0502040204020203" pitchFamily="34" charset="0"/>
              </a:rPr>
              <a:t>«…</a:t>
            </a:r>
            <a:r>
              <a:rPr lang="ru-RU" dirty="0" err="1" smtClean="0">
                <a:latin typeface="Bahnschrift SemiCondensed" panose="020B0502040204020203" pitchFamily="34" charset="0"/>
              </a:rPr>
              <a:t>чи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віддають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собі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звіт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автори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подібних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робіт</a:t>
            </a:r>
            <a:r>
              <a:rPr lang="ru-RU" dirty="0" smtClean="0">
                <a:latin typeface="Bahnschrift SemiCondensed" panose="020B0502040204020203" pitchFamily="34" charset="0"/>
              </a:rPr>
              <a:t> (</a:t>
            </a:r>
            <a:r>
              <a:rPr lang="ru-RU" dirty="0" err="1" smtClean="0">
                <a:latin typeface="Bahnschrift SemiCondensed" panose="020B0502040204020203" pitchFamily="34" charset="0"/>
              </a:rPr>
              <a:t>творів</a:t>
            </a:r>
            <a:r>
              <a:rPr lang="ru-RU" dirty="0" smtClean="0">
                <a:latin typeface="Bahnschrift SemiCondensed" panose="020B0502040204020203" pitchFamily="34" charset="0"/>
              </a:rPr>
              <a:t> о </a:t>
            </a:r>
            <a:r>
              <a:rPr lang="ru-RU" dirty="0" err="1" smtClean="0">
                <a:latin typeface="Bahnschrift SemiCondensed" panose="020B0502040204020203" pitchFamily="34" charset="0"/>
              </a:rPr>
              <a:t>смерті</a:t>
            </a:r>
            <a:r>
              <a:rPr lang="ru-RU" dirty="0" smtClean="0">
                <a:latin typeface="Bahnschrift SemiCondensed" panose="020B0502040204020203" pitchFamily="34" charset="0"/>
              </a:rPr>
              <a:t> Святослава) </a:t>
            </a:r>
            <a:r>
              <a:rPr lang="ru-RU" dirty="0">
                <a:latin typeface="Bahnschrift SemiCondensed" panose="020B0502040204020203" pitchFamily="34" charset="0"/>
              </a:rPr>
              <a:t>в тому, </a:t>
            </a:r>
            <a:r>
              <a:rPr lang="ru-RU" dirty="0" err="1">
                <a:latin typeface="Bahnschrift SemiCondensed" panose="020B0502040204020203" pitchFamily="34" charset="0"/>
              </a:rPr>
              <a:t>що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сучасному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дослідникові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можна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лише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заздрити</a:t>
            </a:r>
            <a:r>
              <a:rPr lang="ru-RU" dirty="0">
                <a:latin typeface="Bahnschrift SemiCondensed" panose="020B0502040204020203" pitchFamily="34" charset="0"/>
              </a:rPr>
              <a:t> тому </a:t>
            </a:r>
            <a:r>
              <a:rPr lang="ru-RU" dirty="0" err="1">
                <a:latin typeface="Bahnschrift SemiCondensed" panose="020B0502040204020203" pitchFamily="34" charset="0"/>
              </a:rPr>
              <a:t>обсягом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знань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яким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володіли</a:t>
            </a:r>
            <a:r>
              <a:rPr lang="ru-RU" dirty="0">
                <a:latin typeface="Bahnschrift SemiCondensed" panose="020B0502040204020203" pitchFamily="34" charset="0"/>
              </a:rPr>
              <a:t> Святослав і </a:t>
            </a:r>
            <a:r>
              <a:rPr lang="ru-RU" dirty="0" err="1">
                <a:latin typeface="Bahnschrift SemiCondensed" panose="020B0502040204020203" pitchFamily="34" charset="0"/>
              </a:rPr>
              <a:t>його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воїни</a:t>
            </a:r>
            <a:r>
              <a:rPr lang="ru-RU" dirty="0">
                <a:latin typeface="Bahnschrift SemiCondensed" panose="020B0502040204020203" pitchFamily="34" charset="0"/>
              </a:rPr>
              <a:t> про </a:t>
            </a:r>
            <a:r>
              <a:rPr lang="ru-RU" dirty="0" err="1">
                <a:latin typeface="Bahnschrift SemiCondensed" panose="020B0502040204020203" pitchFamily="34" charset="0"/>
              </a:rPr>
              <a:t>особливості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гідрології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Дніпра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його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перебігу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глибинах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льодоставі</a:t>
            </a:r>
            <a:r>
              <a:rPr lang="ru-RU" dirty="0">
                <a:latin typeface="Bahnschrift SemiCondensed" panose="020B0502040204020203" pitchFamily="34" charset="0"/>
              </a:rPr>
              <a:t> і </a:t>
            </a:r>
            <a:r>
              <a:rPr lang="ru-RU" dirty="0" err="1">
                <a:latin typeface="Bahnschrift SemiCondensed" panose="020B0502040204020203" pitchFamily="34" charset="0"/>
              </a:rPr>
              <a:t>льодоходу</a:t>
            </a:r>
            <a:r>
              <a:rPr lang="ru-RU" dirty="0">
                <a:latin typeface="Bahnschrift SemiCondensed" panose="020B0502040204020203" pitchFamily="34" charset="0"/>
              </a:rPr>
              <a:t>, порогах і </a:t>
            </a:r>
            <a:r>
              <a:rPr lang="ru-RU" dirty="0" err="1">
                <a:latin typeface="Bahnschrift SemiCondensed" panose="020B0502040204020203" pitchFamily="34" charset="0"/>
              </a:rPr>
              <a:t>парканах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 smtClean="0">
                <a:latin typeface="Bahnschrift SemiCondensed" panose="020B0502040204020203" pitchFamily="34" charset="0"/>
              </a:rPr>
              <a:t>підводних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каменях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>
                <a:latin typeface="Bahnschrift SemiCondensed" panose="020B0502040204020203" pitchFamily="34" charset="0"/>
              </a:rPr>
              <a:t>та </a:t>
            </a:r>
            <a:r>
              <a:rPr lang="ru-RU" dirty="0" err="1">
                <a:latin typeface="Bahnschrift SemiCondensed" panose="020B0502040204020203" pitchFamily="34" charset="0"/>
              </a:rPr>
              <a:t>мілинах</a:t>
            </a:r>
            <a:r>
              <a:rPr lang="ru-RU" dirty="0">
                <a:latin typeface="Bahnschrift SemiCondensed" panose="020B0502040204020203" pitchFamily="34" charset="0"/>
              </a:rPr>
              <a:t>, островах і берегах, плавнях , притоках і </a:t>
            </a:r>
            <a:r>
              <a:rPr lang="ru-RU" dirty="0" err="1" smtClean="0">
                <a:latin typeface="Bahnschrift SemiCondensed" panose="020B0502040204020203" pitchFamily="34" charset="0"/>
              </a:rPr>
              <a:t>старицях</a:t>
            </a:r>
            <a:r>
              <a:rPr lang="ru-RU" dirty="0" smtClean="0">
                <a:latin typeface="Bahnschrift SemiCondensed" panose="020B0502040204020203" pitchFamily="34" charset="0"/>
              </a:rPr>
              <a:t>… </a:t>
            </a:r>
            <a:r>
              <a:rPr lang="ru-RU" dirty="0" err="1" smtClean="0">
                <a:latin typeface="Bahnschrift SemiCondensed" panose="020B0502040204020203" pitchFamily="34" charset="0"/>
              </a:rPr>
              <a:t>Чи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багато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коштує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сучасна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реконструкція</a:t>
            </a:r>
            <a:r>
              <a:rPr lang="ru-RU" dirty="0">
                <a:latin typeface="Bahnschrift SemiCondensed" panose="020B0502040204020203" pitchFamily="34" charset="0"/>
              </a:rPr>
              <a:t> без </a:t>
            </a:r>
            <a:r>
              <a:rPr lang="ru-RU" dirty="0" err="1">
                <a:latin typeface="Bahnschrift SemiCondensed" panose="020B0502040204020203" pitchFamily="34" charset="0"/>
              </a:rPr>
              <a:t>врахування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всіх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цих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факторів</a:t>
            </a:r>
            <a:r>
              <a:rPr lang="ru-RU" dirty="0">
                <a:latin typeface="Bahnschrift SemiCondensed" panose="020B0502040204020203" pitchFamily="34" charset="0"/>
              </a:rPr>
              <a:t>?</a:t>
            </a:r>
          </a:p>
          <a:p>
            <a:pPr algn="just"/>
            <a:r>
              <a:rPr lang="ru-RU" dirty="0" err="1" smtClean="0">
                <a:latin typeface="Bahnschrift SemiCondensed" panose="020B0502040204020203" pitchFamily="34" charset="0"/>
              </a:rPr>
              <a:t>Навесні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>
                <a:latin typeface="Bahnschrift SemiCondensed" panose="020B0502040204020203" pitchFamily="34" charset="0"/>
              </a:rPr>
              <a:t>972 </a:t>
            </a:r>
            <a:r>
              <a:rPr lang="ru-RU" dirty="0" smtClean="0">
                <a:latin typeface="Bahnschrift SemiCondensed" panose="020B0502040204020203" pitchFamily="34" charset="0"/>
              </a:rPr>
              <a:t>р. </a:t>
            </a:r>
            <a:r>
              <a:rPr lang="ru-RU" dirty="0" err="1">
                <a:latin typeface="Bahnschrift SemiCondensed" panose="020B0502040204020203" pitchFamily="34" charset="0"/>
              </a:rPr>
              <a:t>ослаблені</a:t>
            </a:r>
            <a:r>
              <a:rPr lang="ru-RU" dirty="0">
                <a:latin typeface="Bahnschrift SemiCondensed" panose="020B0502040204020203" pitchFamily="34" charset="0"/>
              </a:rPr>
              <a:t> голодом і хворобами, </a:t>
            </a:r>
            <a:r>
              <a:rPr lang="ru-RU" dirty="0" err="1">
                <a:latin typeface="Bahnschrift SemiCondensed" panose="020B0502040204020203" pitchFamily="34" charset="0"/>
              </a:rPr>
              <a:t>розділені</a:t>
            </a:r>
            <a:r>
              <a:rPr lang="ru-RU" dirty="0">
                <a:latin typeface="Bahnschrift SemiCondensed" panose="020B0502040204020203" pitchFamily="34" charset="0"/>
              </a:rPr>
              <a:t> на </a:t>
            </a:r>
            <a:r>
              <a:rPr lang="ru-RU" dirty="0" err="1">
                <a:latin typeface="Bahnschrift SemiCondensed" panose="020B0502040204020203" pitchFamily="34" charset="0"/>
              </a:rPr>
              <a:t>дві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частини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залишки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армії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русів</a:t>
            </a:r>
            <a:r>
              <a:rPr lang="ru-RU" dirty="0">
                <a:latin typeface="Bahnschrift SemiCondensed" panose="020B0502040204020203" pitchFamily="34" charset="0"/>
              </a:rPr>
              <a:t> просто </a:t>
            </a:r>
            <a:r>
              <a:rPr lang="ru-RU" dirty="0" err="1">
                <a:latin typeface="Bahnschrift SemiCondensed" panose="020B0502040204020203" pitchFamily="34" charset="0"/>
              </a:rPr>
              <a:t>зобов'язані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були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рухатися</a:t>
            </a:r>
            <a:r>
              <a:rPr lang="ru-RU" dirty="0">
                <a:latin typeface="Bahnschrift SemiCondensed" panose="020B0502040204020203" pitchFamily="34" charset="0"/>
              </a:rPr>
              <a:t> з максимальною </a:t>
            </a:r>
            <a:r>
              <a:rPr lang="ru-RU" dirty="0" err="1">
                <a:latin typeface="Bahnschrift SemiCondensed" panose="020B0502040204020203" pitchFamily="34" charset="0"/>
              </a:rPr>
              <a:t>обережністю</a:t>
            </a:r>
            <a:r>
              <a:rPr lang="ru-RU" dirty="0">
                <a:latin typeface="Bahnschrift SemiCondensed" panose="020B0502040204020203" pitchFamily="34" charset="0"/>
              </a:rPr>
              <a:t>. </a:t>
            </a:r>
            <a:r>
              <a:rPr lang="ru-RU" dirty="0" err="1">
                <a:latin typeface="Bahnschrift SemiCondensed" panose="020B0502040204020203" pitchFamily="34" charset="0"/>
              </a:rPr>
              <a:t>Напад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печенігів</a:t>
            </a:r>
            <a:r>
              <a:rPr lang="ru-RU" dirty="0">
                <a:latin typeface="Bahnschrift SemiCondensed" panose="020B0502040204020203" pitchFamily="34" charset="0"/>
              </a:rPr>
              <a:t>, очевидно, </a:t>
            </a:r>
            <a:r>
              <a:rPr lang="ru-RU" dirty="0" err="1" smtClean="0">
                <a:latin typeface="Bahnschrift SemiCondensed" panose="020B0502040204020203" pitchFamily="34" charset="0"/>
              </a:rPr>
              <a:t>стався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>
                <a:latin typeface="Bahnschrift SemiCondensed" panose="020B0502040204020203" pitchFamily="34" charset="0"/>
              </a:rPr>
              <a:t>там, де </a:t>
            </a:r>
            <a:r>
              <a:rPr lang="ru-RU" dirty="0" err="1">
                <a:latin typeface="Bahnschrift SemiCondensed" panose="020B0502040204020203" pitchFamily="34" charset="0"/>
              </a:rPr>
              <a:t>його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було</a:t>
            </a:r>
            <a:r>
              <a:rPr lang="ru-RU" dirty="0">
                <a:latin typeface="Bahnschrift SemiCondensed" panose="020B0502040204020203" pitchFamily="34" charset="0"/>
              </a:rPr>
              <a:t> складно </a:t>
            </a:r>
            <a:r>
              <a:rPr lang="ru-RU" dirty="0" err="1">
                <a:latin typeface="Bahnschrift SemiCondensed" panose="020B0502040204020203" pitchFamily="34" charset="0"/>
              </a:rPr>
              <a:t>уникнути</a:t>
            </a:r>
            <a:r>
              <a:rPr lang="ru-RU" dirty="0">
                <a:latin typeface="Bahnschrift SemiCondensed" panose="020B0502040204020203" pitchFamily="34" charset="0"/>
              </a:rPr>
              <a:t>, і де </a:t>
            </a:r>
            <a:r>
              <a:rPr lang="ru-RU" dirty="0" err="1">
                <a:latin typeface="Bahnschrift SemiCondensed" panose="020B0502040204020203" pitchFamily="34" charset="0"/>
              </a:rPr>
              <a:t>мобільність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кочівників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відрізала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всі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можливості</a:t>
            </a:r>
            <a:r>
              <a:rPr lang="ru-RU" dirty="0">
                <a:latin typeface="Bahnschrift SemiCondensed" panose="020B0502040204020203" pitchFamily="34" charset="0"/>
              </a:rPr>
              <a:t> для </a:t>
            </a:r>
            <a:r>
              <a:rPr lang="ru-RU" dirty="0" err="1">
                <a:latin typeface="Bahnschrift SemiCondensed" panose="020B0502040204020203" pitchFamily="34" charset="0"/>
              </a:rPr>
              <a:t>своєчасного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відходу</a:t>
            </a:r>
            <a:r>
              <a:rPr lang="ru-RU" dirty="0">
                <a:latin typeface="Bahnschrift SemiCondensed" panose="020B0502040204020203" pitchFamily="34" charset="0"/>
              </a:rPr>
              <a:t>.</a:t>
            </a:r>
          </a:p>
          <a:p>
            <a:pPr algn="just"/>
            <a:r>
              <a:rPr lang="ru-RU" dirty="0">
                <a:latin typeface="Bahnschrift SemiCondensed" panose="020B0502040204020203" pitchFamily="34" charset="0"/>
              </a:rPr>
              <a:t>З </a:t>
            </a:r>
            <a:r>
              <a:rPr lang="ru-RU" dirty="0" err="1">
                <a:latin typeface="Bahnschrift SemiCondensed" panose="020B0502040204020203" pitchFamily="34" charset="0"/>
              </a:rPr>
              <a:t>чотирьох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порогів</a:t>
            </a:r>
            <a:r>
              <a:rPr lang="ru-RU" dirty="0">
                <a:latin typeface="Bahnschrift SemiCondensed" panose="020B0502040204020203" pitchFamily="34" charset="0"/>
              </a:rPr>
              <a:t>, для </a:t>
            </a:r>
            <a:r>
              <a:rPr lang="ru-RU" dirty="0" err="1">
                <a:latin typeface="Bahnschrift SemiCondensed" panose="020B0502040204020203" pitchFamily="34" charset="0"/>
              </a:rPr>
              <a:t>проходження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яких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доводилося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зазвичай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висаджуватися</a:t>
            </a:r>
            <a:r>
              <a:rPr lang="ru-RU" dirty="0">
                <a:latin typeface="Bahnschrift SemiCondensed" panose="020B0502040204020203" pitchFamily="34" charset="0"/>
              </a:rPr>
              <a:t> на </a:t>
            </a:r>
            <a:r>
              <a:rPr lang="ru-RU" dirty="0" err="1">
                <a:latin typeface="Bahnschrift SemiCondensed" panose="020B0502040204020203" pitchFamily="34" charset="0"/>
              </a:rPr>
              <a:t>низький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лівий</a:t>
            </a:r>
            <a:r>
              <a:rPr lang="ru-RU" dirty="0">
                <a:latin typeface="Bahnschrift SemiCondensed" panose="020B0502040204020203" pitchFamily="34" charset="0"/>
              </a:rPr>
              <a:t> берег </a:t>
            </a:r>
            <a:r>
              <a:rPr lang="ru-RU" dirty="0" err="1">
                <a:latin typeface="Bahnschrift SemiCondensed" panose="020B0502040204020203" pitchFamily="34" charset="0"/>
              </a:rPr>
              <a:t>Дніпра</a:t>
            </a:r>
            <a:r>
              <a:rPr lang="ru-RU" dirty="0">
                <a:latin typeface="Bahnschrift SemiCondensed" panose="020B0502040204020203" pitchFamily="34" charset="0"/>
              </a:rPr>
              <a:t>: </a:t>
            </a:r>
            <a:r>
              <a:rPr lang="ru-RU" dirty="0" err="1">
                <a:latin typeface="Bahnschrift SemiCondensed" panose="020B0502040204020203" pitchFamily="34" charset="0"/>
              </a:rPr>
              <a:t>Ненаситецького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Вовнігского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Буділовська</a:t>
            </a:r>
            <a:r>
              <a:rPr lang="ru-RU" dirty="0">
                <a:latin typeface="Bahnschrift SemiCondensed" panose="020B0502040204020203" pitchFamily="34" charset="0"/>
              </a:rPr>
              <a:t> і </a:t>
            </a:r>
            <a:r>
              <a:rPr lang="ru-RU" dirty="0" err="1">
                <a:latin typeface="Bahnschrift SemiCondensed" panose="020B0502040204020203" pitchFamily="34" charset="0"/>
              </a:rPr>
              <a:t>Вільного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найбільше</a:t>
            </a:r>
            <a:r>
              <a:rPr lang="ru-RU" dirty="0">
                <a:latin typeface="Bahnschrift SemiCondensed" panose="020B0502040204020203" pitchFamily="34" charset="0"/>
              </a:rPr>
              <a:t> часу </a:t>
            </a:r>
            <a:r>
              <a:rPr lang="ru-RU" dirty="0" err="1">
                <a:latin typeface="Bahnschrift SemiCondensed" panose="020B0502040204020203" pitchFamily="34" charset="0"/>
              </a:rPr>
              <a:t>печенігів</a:t>
            </a:r>
            <a:r>
              <a:rPr lang="ru-RU" dirty="0">
                <a:latin typeface="Bahnschrift SemiCondensed" panose="020B0502040204020203" pitchFamily="34" charset="0"/>
              </a:rPr>
              <a:t> на </a:t>
            </a:r>
            <a:r>
              <a:rPr lang="ru-RU" dirty="0" err="1">
                <a:latin typeface="Bahnschrift SemiCondensed" panose="020B0502040204020203" pitchFamily="34" charset="0"/>
              </a:rPr>
              <a:t>мобілізацію</a:t>
            </a:r>
            <a:r>
              <a:rPr lang="ru-RU" dirty="0">
                <a:latin typeface="Bahnschrift SemiCondensed" panose="020B0502040204020203" pitchFamily="34" charset="0"/>
              </a:rPr>
              <a:t> і </a:t>
            </a:r>
            <a:r>
              <a:rPr lang="ru-RU" dirty="0" err="1">
                <a:latin typeface="Bahnschrift SemiCondensed" panose="020B0502040204020203" pitchFamily="34" charset="0"/>
              </a:rPr>
              <a:t>підхід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головних</a:t>
            </a:r>
            <a:r>
              <a:rPr lang="ru-RU" dirty="0">
                <a:latin typeface="Bahnschrift SemiCondensed" panose="020B0502040204020203" pitchFamily="34" charset="0"/>
              </a:rPr>
              <a:t> сил хана давав </a:t>
            </a:r>
            <a:r>
              <a:rPr lang="ru-RU" dirty="0" err="1">
                <a:latin typeface="Bahnschrift SemiCondensed" panose="020B0502040204020203" pitchFamily="34" charset="0"/>
              </a:rPr>
              <a:t>варіант</a:t>
            </a:r>
            <a:r>
              <a:rPr lang="ru-RU" dirty="0">
                <a:latin typeface="Bahnschrift SemiCondensed" panose="020B0502040204020203" pitchFamily="34" charset="0"/>
              </a:rPr>
              <a:t> нападу на </a:t>
            </a:r>
            <a:r>
              <a:rPr lang="ru-RU" dirty="0" err="1">
                <a:latin typeface="Bahnschrift SemiCondensed" panose="020B0502040204020203" pitchFamily="34" charset="0"/>
              </a:rPr>
              <a:t>Ненаситці</a:t>
            </a:r>
            <a:r>
              <a:rPr lang="ru-RU" dirty="0">
                <a:latin typeface="Bahnschrift SemiCondensed" panose="020B0502040204020203" pitchFamily="34" charset="0"/>
              </a:rPr>
              <a:t>. </a:t>
            </a:r>
            <a:r>
              <a:rPr lang="ru-RU" dirty="0" err="1">
                <a:latin typeface="Bahnschrift SemiCondensed" panose="020B0502040204020203" pitchFamily="34" charset="0"/>
              </a:rPr>
              <a:t>Саме</a:t>
            </a:r>
            <a:r>
              <a:rPr lang="ru-RU" dirty="0">
                <a:latin typeface="Bahnschrift SemiCondensed" panose="020B0502040204020203" pitchFamily="34" charset="0"/>
              </a:rPr>
              <a:t> тут </a:t>
            </a:r>
            <a:r>
              <a:rPr lang="ru-RU" dirty="0" err="1">
                <a:latin typeface="Bahnschrift SemiCondensed" panose="020B0502040204020203" pitchFamily="34" charset="0"/>
              </a:rPr>
              <a:t>виявлялася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неможливою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повна</a:t>
            </a:r>
            <a:r>
              <a:rPr lang="ru-RU" dirty="0">
                <a:latin typeface="Bahnschrift SemiCondensed" panose="020B0502040204020203" pitchFamily="34" charset="0"/>
              </a:rPr>
              <a:t> проводка суден водою </a:t>
            </a:r>
            <a:r>
              <a:rPr lang="ru-RU" dirty="0" err="1">
                <a:latin typeface="Bahnschrift SemiCondensed" panose="020B0502040204020203" pitchFamily="34" charset="0"/>
              </a:rPr>
              <a:t>між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камінням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навіть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якщо</a:t>
            </a:r>
            <a:r>
              <a:rPr lang="ru-RU" dirty="0">
                <a:latin typeface="Bahnschrift SemiCondensed" panose="020B0502040204020203" pitchFamily="34" charset="0"/>
              </a:rPr>
              <a:t> ставка </a:t>
            </a:r>
            <a:r>
              <a:rPr lang="ru-RU" dirty="0" err="1">
                <a:latin typeface="Bahnschrift SemiCondensed" panose="020B0502040204020203" pitchFamily="34" charset="0"/>
              </a:rPr>
              <a:t>робилася</a:t>
            </a:r>
            <a:r>
              <a:rPr lang="ru-RU" dirty="0">
                <a:latin typeface="Bahnschrift SemiCondensed" panose="020B0502040204020203" pitchFamily="34" charset="0"/>
              </a:rPr>
              <a:t> на </a:t>
            </a:r>
            <a:r>
              <a:rPr lang="ru-RU" dirty="0" err="1">
                <a:latin typeface="Bahnschrift SemiCondensed" panose="020B0502040204020203" pitchFamily="34" charset="0"/>
              </a:rPr>
              <a:t>повний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викид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вантажу</a:t>
            </a:r>
            <a:r>
              <a:rPr lang="ru-RU" dirty="0">
                <a:latin typeface="Bahnschrift SemiCondensed" panose="020B0502040204020203" pitchFamily="34" charset="0"/>
              </a:rPr>
              <a:t>. І </a:t>
            </a:r>
            <a:r>
              <a:rPr lang="ru-RU" dirty="0" err="1">
                <a:latin typeface="Bahnschrift SemiCondensed" panose="020B0502040204020203" pitchFamily="34" charset="0"/>
              </a:rPr>
              <a:t>саме</a:t>
            </a:r>
            <a:r>
              <a:rPr lang="ru-RU" dirty="0">
                <a:latin typeface="Bahnschrift SemiCondensed" panose="020B0502040204020203" pitchFamily="34" charset="0"/>
              </a:rPr>
              <a:t> досягнувши </a:t>
            </a:r>
            <a:r>
              <a:rPr lang="ru-RU" dirty="0" err="1">
                <a:latin typeface="Bahnschrift SemiCondensed" panose="020B0502040204020203" pitchFamily="34" charset="0"/>
              </a:rPr>
              <a:t>Ненаситця</a:t>
            </a:r>
            <a:r>
              <a:rPr lang="ru-RU" dirty="0">
                <a:latin typeface="Bahnschrift SemiCondensed" panose="020B0502040204020203" pitchFamily="34" charset="0"/>
              </a:rPr>
              <a:t>, у Святослава </a:t>
            </a:r>
            <a:r>
              <a:rPr lang="ru-RU" dirty="0" err="1">
                <a:latin typeface="Bahnschrift SemiCondensed" panose="020B0502040204020203" pitchFamily="34" charset="0"/>
              </a:rPr>
              <a:t>вже</a:t>
            </a:r>
            <a:r>
              <a:rPr lang="ru-RU" dirty="0">
                <a:latin typeface="Bahnschrift SemiCondensed" panose="020B0502040204020203" pitchFamily="34" charset="0"/>
              </a:rPr>
              <a:t> не </a:t>
            </a:r>
            <a:r>
              <a:rPr lang="ru-RU" dirty="0" err="1">
                <a:latin typeface="Bahnschrift SemiCondensed" panose="020B0502040204020203" pitchFamily="34" charset="0"/>
              </a:rPr>
              <a:t>було</a:t>
            </a:r>
            <a:r>
              <a:rPr lang="ru-RU" dirty="0">
                <a:latin typeface="Bahnschrift SemiCondensed" panose="020B0502040204020203" pitchFamily="34" charset="0"/>
              </a:rPr>
              <a:t> б </a:t>
            </a:r>
            <a:r>
              <a:rPr lang="ru-RU" dirty="0" err="1">
                <a:latin typeface="Bahnschrift SemiCondensed" panose="020B0502040204020203" pitchFamily="34" charset="0"/>
              </a:rPr>
              <a:t>можливості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відходу</a:t>
            </a:r>
            <a:r>
              <a:rPr lang="ru-RU" dirty="0">
                <a:latin typeface="Bahnschrift SemiCondensed" panose="020B0502040204020203" pitchFamily="34" charset="0"/>
              </a:rPr>
              <a:t> назад, </a:t>
            </a:r>
            <a:r>
              <a:rPr lang="ru-RU" dirty="0" err="1">
                <a:latin typeface="Bahnschrift SemiCondensed" panose="020B0502040204020203" pitchFamily="34" charset="0"/>
              </a:rPr>
              <a:t>бо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позаду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залишалися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пройдені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небезпечні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Вовнігскій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Буділовський</a:t>
            </a:r>
            <a:r>
              <a:rPr lang="ru-RU" dirty="0">
                <a:latin typeface="Bahnschrift SemiCondensed" panose="020B0502040204020203" pitchFamily="34" charset="0"/>
              </a:rPr>
              <a:t> і </a:t>
            </a:r>
            <a:r>
              <a:rPr lang="ru-RU" dirty="0" err="1">
                <a:latin typeface="Bahnschrift SemiCondensed" panose="020B0502040204020203" pitchFamily="34" charset="0"/>
              </a:rPr>
              <a:t>Вільний</a:t>
            </a:r>
            <a:r>
              <a:rPr lang="ru-RU" dirty="0">
                <a:latin typeface="Bahnschrift SemiCondensed" panose="020B0502040204020203" pitchFamily="34" charset="0"/>
              </a:rPr>
              <a:t> пороги, </a:t>
            </a:r>
            <a:r>
              <a:rPr lang="ru-RU" dirty="0" err="1" smtClean="0">
                <a:latin typeface="Bahnschrift SemiCondensed" panose="020B0502040204020203" pitchFamily="34" charset="0"/>
              </a:rPr>
              <a:t>Тавільжанський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>
                <a:latin typeface="Bahnschrift SemiCondensed" panose="020B0502040204020203" pitchFamily="34" charset="0"/>
              </a:rPr>
              <a:t>і </a:t>
            </a:r>
            <a:r>
              <a:rPr lang="ru-RU" dirty="0" err="1">
                <a:latin typeface="Bahnschrift SemiCondensed" panose="020B0502040204020203" pitchFamily="34" charset="0"/>
              </a:rPr>
              <a:t>Кічкаський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переправи</a:t>
            </a:r>
            <a:r>
              <a:rPr lang="ru-RU" dirty="0" smtClean="0">
                <a:latin typeface="Bahnschrift SemiCondensed" panose="020B0502040204020203" pitchFamily="34" charset="0"/>
              </a:rPr>
              <a:t>».</a:t>
            </a:r>
            <a:endParaRPr lang="uk-UA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56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1833204"/>
            <a:ext cx="9612971" cy="2852737"/>
          </a:xfrm>
        </p:spPr>
        <p:txBody>
          <a:bodyPr>
            <a:normAutofit/>
          </a:bodyPr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Острів Хортиця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65025" y="4748172"/>
            <a:ext cx="9612971" cy="523623"/>
          </a:xfrm>
        </p:spPr>
        <p:txBody>
          <a:bodyPr/>
          <a:lstStyle/>
          <a:p>
            <a:r>
              <a:rPr lang="uk-UA" dirty="0" smtClean="0">
                <a:latin typeface="Bahnschrift SemiCondensed" panose="020B0502040204020203" pitchFamily="34" charset="0"/>
              </a:rPr>
              <a:t>Друге вірогідне місце загибелі Святослава</a:t>
            </a:r>
            <a:endParaRPr lang="uk-UA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69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Острів Хортиця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799600"/>
            <a:ext cx="9601200" cy="3696528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Bahnschrift SemiCondensed" panose="020B0502040204020203" pitchFamily="34" charset="0"/>
              </a:rPr>
              <a:t>Друга </a:t>
            </a:r>
            <a:r>
              <a:rPr lang="ru-RU" dirty="0" err="1" smtClean="0">
                <a:latin typeface="Bahnschrift SemiCondensed" panose="020B0502040204020203" pitchFamily="34" charset="0"/>
              </a:rPr>
              <a:t>пам’ятка</a:t>
            </a:r>
            <a:r>
              <a:rPr lang="ru-RU" dirty="0" smtClean="0">
                <a:latin typeface="Bahnschrift SemiCondensed" panose="020B0502040204020203" pitchFamily="34" charset="0"/>
              </a:rPr>
              <a:t> - </a:t>
            </a:r>
            <a:r>
              <a:rPr lang="ru-RU" dirty="0" err="1">
                <a:latin typeface="Bahnschrift SemiCondensed" panose="020B0502040204020203" pitchFamily="34" charset="0"/>
              </a:rPr>
              <a:t>охоронний</a:t>
            </a:r>
            <a:r>
              <a:rPr lang="ru-RU" dirty="0">
                <a:latin typeface="Bahnschrift SemiCondensed" panose="020B0502040204020203" pitchFamily="34" charset="0"/>
              </a:rPr>
              <a:t> знак </a:t>
            </a:r>
            <a:r>
              <a:rPr lang="ru-RU" dirty="0" smtClean="0">
                <a:latin typeface="Bahnschrift SemiCondensed" panose="020B0502040204020203" pitchFamily="34" charset="0"/>
              </a:rPr>
              <a:t>– </a:t>
            </a:r>
            <a:r>
              <a:rPr lang="ru-RU" dirty="0">
                <a:latin typeface="Bahnschrift SemiCondensed" panose="020B0502040204020203" pitchFamily="34" charset="0"/>
              </a:rPr>
              <a:t>на </a:t>
            </a:r>
            <a:r>
              <a:rPr lang="ru-RU" dirty="0" err="1">
                <a:latin typeface="Bahnschrift SemiCondensed" panose="020B0502040204020203" pitchFamily="34" charset="0"/>
              </a:rPr>
              <a:t>острові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Хортиця</a:t>
            </a:r>
            <a:r>
              <a:rPr lang="ru-RU" dirty="0">
                <a:latin typeface="Bahnschrift SemiCondensed" panose="020B0502040204020203" pitchFamily="34" charset="0"/>
              </a:rPr>
              <a:t>, на </a:t>
            </a:r>
            <a:r>
              <a:rPr lang="ru-RU" dirty="0" err="1">
                <a:latin typeface="Bahnschrift SemiCondensed" panose="020B0502040204020203" pitchFamily="34" charset="0"/>
              </a:rPr>
              <a:t>Чорній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скелі</a:t>
            </a:r>
            <a:r>
              <a:rPr lang="ru-RU" dirty="0">
                <a:latin typeface="Bahnschrift SemiCondensed" panose="020B0502040204020203" pitchFamily="34" charset="0"/>
              </a:rPr>
              <a:t> з </a:t>
            </a:r>
            <a:r>
              <a:rPr lang="ru-RU" dirty="0" err="1">
                <a:latin typeface="Bahnschrift SemiCondensed" panose="020B0502040204020203" pitchFamily="34" charset="0"/>
              </a:rPr>
              <a:t>написом</a:t>
            </a:r>
            <a:r>
              <a:rPr lang="ru-RU" dirty="0">
                <a:latin typeface="Bahnschrift SemiCondensed" panose="020B0502040204020203" pitchFamily="34" charset="0"/>
              </a:rPr>
              <a:t>: «</a:t>
            </a:r>
            <a:r>
              <a:rPr lang="ru-RU" dirty="0" err="1">
                <a:latin typeface="Bahnschrift SemiCondensed" panose="020B0502040204020203" pitchFamily="34" charset="0"/>
              </a:rPr>
              <a:t>Чорна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скеля</a:t>
            </a:r>
            <a:r>
              <a:rPr lang="ru-RU" dirty="0">
                <a:latin typeface="Bahnschrift SemiCondensed" panose="020B0502040204020203" pitchFamily="34" charset="0"/>
              </a:rPr>
              <a:t>. </a:t>
            </a:r>
            <a:r>
              <a:rPr lang="ru-RU" dirty="0" err="1">
                <a:latin typeface="Bahnschrift SemiCondensed" panose="020B0502040204020203" pitchFamily="34" charset="0"/>
              </a:rPr>
              <a:t>Ймовірне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місце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загибелі</a:t>
            </a:r>
            <a:r>
              <a:rPr lang="ru-RU" dirty="0">
                <a:latin typeface="Bahnschrift SemiCondensed" panose="020B0502040204020203" pitchFamily="34" charset="0"/>
              </a:rPr>
              <a:t> князя Святослава в 972 </a:t>
            </a:r>
            <a:r>
              <a:rPr lang="ru-RU" dirty="0" smtClean="0">
                <a:latin typeface="Bahnschrift SemiCondensed" panose="020B0502040204020203" pitchFamily="34" charset="0"/>
              </a:rPr>
              <a:t>р». </a:t>
            </a:r>
            <a:r>
              <a:rPr lang="ru-RU" dirty="0" err="1">
                <a:latin typeface="Bahnschrift SemiCondensed" panose="020B0502040204020203" pitchFamily="34" charset="0"/>
              </a:rPr>
              <a:t>Небагато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знайдеться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істориків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краєзнавців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які</a:t>
            </a:r>
            <a:r>
              <a:rPr lang="ru-RU" dirty="0">
                <a:latin typeface="Bahnschrift SemiCondensed" panose="020B0502040204020203" pitchFamily="34" charset="0"/>
              </a:rPr>
              <a:t> б </a:t>
            </a:r>
            <a:r>
              <a:rPr lang="ru-RU" dirty="0" err="1">
                <a:latin typeface="Bahnschrift SemiCondensed" panose="020B0502040204020203" pitchFamily="34" charset="0"/>
              </a:rPr>
              <a:t>стверджували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що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саме</a:t>
            </a:r>
            <a:r>
              <a:rPr lang="ru-RU" dirty="0">
                <a:latin typeface="Bahnschrift SemiCondensed" panose="020B0502040204020203" pitchFamily="34" charset="0"/>
              </a:rPr>
              <a:t> на </a:t>
            </a:r>
            <a:r>
              <a:rPr lang="ru-RU" dirty="0" err="1">
                <a:latin typeface="Bahnschrift SemiCondensed" panose="020B0502040204020203" pitchFamily="34" charset="0"/>
              </a:rPr>
              <a:t>острові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Хортиця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загинув</a:t>
            </a:r>
            <a:r>
              <a:rPr lang="ru-RU" dirty="0">
                <a:latin typeface="Bahnschrift SemiCondensed" panose="020B0502040204020203" pitchFamily="34" charset="0"/>
              </a:rPr>
              <a:t> князь Святослав. Але </a:t>
            </a:r>
            <a:r>
              <a:rPr lang="ru-RU" dirty="0" err="1">
                <a:latin typeface="Bahnschrift SemiCondensed" panose="020B0502040204020203" pitchFamily="34" charset="0"/>
              </a:rPr>
              <a:t>підставою</a:t>
            </a:r>
            <a:r>
              <a:rPr lang="ru-RU" dirty="0">
                <a:latin typeface="Bahnschrift SemiCondensed" panose="020B0502040204020203" pitchFamily="34" charset="0"/>
              </a:rPr>
              <a:t> для </a:t>
            </a:r>
            <a:r>
              <a:rPr lang="ru-RU" dirty="0" err="1">
                <a:latin typeface="Bahnschrift SemiCondensed" panose="020B0502040204020203" pitchFamily="34" charset="0"/>
              </a:rPr>
              <a:t>встановлення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пам’ятки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були</a:t>
            </a:r>
            <a:r>
              <a:rPr lang="ru-RU" dirty="0">
                <a:latin typeface="Bahnschrift SemiCondensed" panose="020B0502040204020203" pitchFamily="34" charset="0"/>
              </a:rPr>
              <a:t> не </a:t>
            </a:r>
            <a:r>
              <a:rPr lang="ru-RU" dirty="0" err="1">
                <a:latin typeface="Bahnschrift SemiCondensed" panose="020B0502040204020203" pitchFamily="34" charset="0"/>
              </a:rPr>
              <a:t>тільки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літописні</a:t>
            </a:r>
            <a:r>
              <a:rPr lang="ru-RU" dirty="0">
                <a:latin typeface="Bahnschrift SemiCondensed" panose="020B0502040204020203" pitchFamily="34" charset="0"/>
              </a:rPr>
              <a:t>, але і </a:t>
            </a:r>
            <a:r>
              <a:rPr lang="ru-RU" dirty="0" err="1">
                <a:latin typeface="Bahnschrift SemiCondensed" panose="020B0502040204020203" pitchFamily="34" charset="0"/>
              </a:rPr>
              <a:t>археологічні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 smtClean="0">
                <a:latin typeface="Bahnschrift SemiCondensed" panose="020B0502040204020203" pitchFamily="34" charset="0"/>
              </a:rPr>
              <a:t>дані</a:t>
            </a:r>
            <a:r>
              <a:rPr lang="ru-RU" dirty="0" smtClean="0">
                <a:latin typeface="Bahnschrift SemiCondense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86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Чому острів Хортиця?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799601"/>
            <a:ext cx="9601200" cy="4737386"/>
          </a:xfrm>
        </p:spPr>
        <p:txBody>
          <a:bodyPr>
            <a:normAutofit/>
          </a:bodyPr>
          <a:lstStyle/>
          <a:p>
            <a:pPr algn="just"/>
            <a:r>
              <a:rPr lang="uk-UA" dirty="0">
                <a:latin typeface="Bahnschrift SemiCondensed" panose="020B0502040204020203" pitchFamily="34" charset="0"/>
              </a:rPr>
              <a:t>У 1928 році під час гідротехнічних робіт в районі будівництва Дніпрогесу було знайдено п'ять мечів, які вчені датували </a:t>
            </a:r>
            <a:r>
              <a:rPr lang="en-US" dirty="0">
                <a:latin typeface="Bahnschrift SemiCondensed" panose="020B0502040204020203" pitchFamily="34" charset="0"/>
              </a:rPr>
              <a:t>X </a:t>
            </a:r>
            <a:r>
              <a:rPr lang="uk-UA" dirty="0">
                <a:latin typeface="Bahnschrift SemiCondensed" panose="020B0502040204020203" pitchFamily="34" charset="0"/>
              </a:rPr>
              <a:t>століть. Фахівці висловили думку, що саме тут відбулося якась трагедія: загибель корабля або бій з сумним фіналом для всього екіпажу</a:t>
            </a:r>
            <a:r>
              <a:rPr lang="uk-UA" dirty="0" smtClean="0">
                <a:latin typeface="Bahnschrift SemiCondensed" panose="020B0502040204020203" pitchFamily="34" charset="0"/>
              </a:rPr>
              <a:t>.</a:t>
            </a:r>
          </a:p>
          <a:p>
            <a:pPr algn="just"/>
            <a:r>
              <a:rPr lang="uk-UA" dirty="0" smtClean="0">
                <a:latin typeface="Bahnschrift SemiCondensed" panose="020B0502040204020203" pitchFamily="34" charset="0"/>
              </a:rPr>
              <a:t>Також н</a:t>
            </a:r>
            <a:r>
              <a:rPr lang="ru-RU" dirty="0" smtClean="0">
                <a:latin typeface="Bahnschrift SemiCondensed" panose="020B0502040204020203" pitchFamily="34" charset="0"/>
              </a:rPr>
              <a:t>а </a:t>
            </a:r>
            <a:r>
              <a:rPr lang="ru-RU" dirty="0">
                <a:latin typeface="Bahnschrift SemiCondensed" panose="020B0502040204020203" pitchFamily="34" charset="0"/>
              </a:rPr>
              <a:t>початку </a:t>
            </a:r>
            <a:r>
              <a:rPr lang="en-US" dirty="0">
                <a:latin typeface="Bahnschrift SemiCondensed" panose="020B0502040204020203" pitchFamily="34" charset="0"/>
              </a:rPr>
              <a:t>XIX </a:t>
            </a:r>
            <a:r>
              <a:rPr lang="ru-RU" dirty="0" err="1">
                <a:latin typeface="Bahnschrift SemiCondensed" panose="020B0502040204020203" pitchFamily="34" charset="0"/>
              </a:rPr>
              <a:t>століття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близько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Крарійського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перевезення</a:t>
            </a:r>
            <a:r>
              <a:rPr lang="ru-RU" dirty="0">
                <a:latin typeface="Bahnschrift SemiCondensed" panose="020B0502040204020203" pitchFamily="34" charset="0"/>
              </a:rPr>
              <a:t> (</a:t>
            </a:r>
            <a:r>
              <a:rPr lang="ru-RU" dirty="0" err="1">
                <a:latin typeface="Bahnschrift SemiCondensed" panose="020B0502040204020203" pitchFamily="34" charset="0"/>
              </a:rPr>
              <a:t>місце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трохи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вище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сучасного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Дніпрогесу</a:t>
            </a:r>
            <a:r>
              <a:rPr lang="ru-RU" dirty="0">
                <a:latin typeface="Bahnschrift SemiCondensed" panose="020B0502040204020203" pitchFamily="34" charset="0"/>
              </a:rPr>
              <a:t>) </a:t>
            </a:r>
            <a:r>
              <a:rPr lang="ru-RU" dirty="0" err="1" smtClean="0">
                <a:latin typeface="Bahnschrift SemiCondensed" panose="020B0502040204020203" pitchFamily="34" charset="0"/>
              </a:rPr>
              <a:t>рибаки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підняли</a:t>
            </a:r>
            <a:r>
              <a:rPr lang="ru-RU" dirty="0">
                <a:latin typeface="Bahnschrift SemiCondensed" panose="020B0502040204020203" pitchFamily="34" charset="0"/>
              </a:rPr>
              <a:t> з дна </a:t>
            </a:r>
            <a:r>
              <a:rPr lang="ru-RU" dirty="0" err="1">
                <a:latin typeface="Bahnschrift SemiCondensed" panose="020B0502040204020203" pitchFamily="34" charset="0"/>
              </a:rPr>
              <a:t>мідний</a:t>
            </a:r>
            <a:r>
              <a:rPr lang="ru-RU" dirty="0">
                <a:latin typeface="Bahnschrift SemiCondensed" panose="020B0502040204020203" pitchFamily="34" charset="0"/>
              </a:rPr>
              <a:t>, з </a:t>
            </a:r>
            <a:r>
              <a:rPr lang="ru-RU" dirty="0" err="1">
                <a:latin typeface="Bahnschrift SemiCondensed" panose="020B0502040204020203" pitchFamily="34" charset="0"/>
              </a:rPr>
              <a:t>грецьким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написом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глечик</a:t>
            </a:r>
            <a:r>
              <a:rPr lang="ru-RU" dirty="0">
                <a:latin typeface="Bahnschrift SemiCondensed" panose="020B0502040204020203" pitchFamily="34" charset="0"/>
              </a:rPr>
              <a:t>. Там </a:t>
            </a:r>
            <a:r>
              <a:rPr lang="ru-RU" dirty="0" err="1">
                <a:latin typeface="Bahnschrift SemiCondensed" panose="020B0502040204020203" pitchFamily="34" charset="0"/>
              </a:rPr>
              <a:t>були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візантійські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монети</a:t>
            </a:r>
            <a:r>
              <a:rPr lang="ru-RU" dirty="0">
                <a:latin typeface="Bahnschrift SemiCondensed" panose="020B0502040204020203" pitchFamily="34" charset="0"/>
              </a:rPr>
              <a:t> з </a:t>
            </a:r>
            <a:r>
              <a:rPr lang="ru-RU" dirty="0" err="1">
                <a:latin typeface="Bahnschrift SemiCondensed" panose="020B0502040204020203" pitchFamily="34" charset="0"/>
              </a:rPr>
              <a:t>іменами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імператорів</a:t>
            </a:r>
            <a:r>
              <a:rPr lang="ru-RU" dirty="0">
                <a:latin typeface="Bahnschrift SemiCondensed" panose="020B0502040204020203" pitchFamily="34" charset="0"/>
              </a:rPr>
              <a:t> Никифора Фоки і </a:t>
            </a:r>
            <a:r>
              <a:rPr lang="ru-RU" dirty="0" err="1">
                <a:latin typeface="Bahnschrift SemiCondensed" panose="020B0502040204020203" pitchFamily="34" charset="0"/>
              </a:rPr>
              <a:t>Іоанна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Цимісхія</a:t>
            </a:r>
            <a:r>
              <a:rPr lang="ru-RU" dirty="0">
                <a:latin typeface="Bahnschrift SemiCondensed" panose="020B0502040204020203" pitchFamily="34" charset="0"/>
              </a:rPr>
              <a:t>, з </a:t>
            </a:r>
            <a:r>
              <a:rPr lang="ru-RU" dirty="0" err="1">
                <a:latin typeface="Bahnschrift SemiCondensed" panose="020B0502040204020203" pitchFamily="34" charset="0"/>
              </a:rPr>
              <a:t>якими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мав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політичні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відносини</a:t>
            </a:r>
            <a:r>
              <a:rPr lang="ru-RU" dirty="0">
                <a:latin typeface="Bahnschrift SemiCondensed" panose="020B0502040204020203" pitchFamily="34" charset="0"/>
              </a:rPr>
              <a:t> Святослав</a:t>
            </a:r>
            <a:r>
              <a:rPr lang="ru-RU" dirty="0" smtClean="0">
                <a:latin typeface="Bahnschrift SemiCondensed" panose="020B0502040204020203" pitchFamily="34" charset="0"/>
              </a:rPr>
              <a:t>.</a:t>
            </a:r>
          </a:p>
          <a:p>
            <a:pPr algn="just"/>
            <a:r>
              <a:rPr lang="uk-UA" dirty="0" smtClean="0">
                <a:latin typeface="Bahnschrift SemiCondensed" panose="020B0502040204020203" pitchFamily="34" charset="0"/>
              </a:rPr>
              <a:t>А в </a:t>
            </a:r>
            <a:r>
              <a:rPr lang="uk-UA" dirty="0">
                <a:latin typeface="Bahnschrift SemiCondensed" panose="020B0502040204020203" pitchFamily="34" charset="0"/>
              </a:rPr>
              <a:t>1959 </a:t>
            </a:r>
            <a:r>
              <a:rPr lang="uk-UA" dirty="0" smtClean="0">
                <a:latin typeface="Bahnschrift SemiCondensed" panose="020B0502040204020203" pitchFamily="34" charset="0"/>
              </a:rPr>
              <a:t>році світ побачив </a:t>
            </a:r>
            <a:r>
              <a:rPr lang="uk-UA" dirty="0">
                <a:latin typeface="Bahnschrift SemiCondensed" panose="020B0502040204020203" pitchFamily="34" charset="0"/>
              </a:rPr>
              <a:t>роман Семена Скляренка «Святослав». Письменник зобразив останній бій князя і його дружинників на північно-східній частині острова Хортиця, на Чорній скелі. І так сталося, що саме ця версія про загибель Святослава на Хортиці стала найвідомішою.</a:t>
            </a:r>
          </a:p>
        </p:txBody>
      </p:sp>
    </p:spTree>
    <p:extLst>
      <p:ext uri="{BB962C8B-B14F-4D97-AF65-F5344CB8AC3E}">
        <p14:creationId xmlns:p14="http://schemas.microsoft.com/office/powerpoint/2010/main" val="130953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arshistory.ru/wp-content/uploads/mesto-gibeli-svyatoslava-na-karte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97" y="511834"/>
            <a:ext cx="9285406" cy="58343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5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903" y="440177"/>
            <a:ext cx="7970195" cy="59776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1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arshistory.ru/wp-content/uploads/mesto-gibeli-svyatoslava-na-kart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30" y="509287"/>
            <a:ext cx="8442541" cy="58394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9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arshistory.ru/wp-content/uploads/mesto-gibeli-svyatoslava-na-karte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62" y="362337"/>
            <a:ext cx="8578077" cy="61333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4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35" y="696994"/>
            <a:ext cx="8900931" cy="5464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9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Дніпровські пороги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799600"/>
            <a:ext cx="9601200" cy="2267339"/>
          </a:xfrm>
        </p:spPr>
        <p:txBody>
          <a:bodyPr/>
          <a:lstStyle/>
          <a:p>
            <a:pPr algn="just"/>
            <a:r>
              <a:rPr lang="ru-RU" dirty="0" err="1">
                <a:latin typeface="Bahnschrift SemiCondensed" panose="020B0502040204020203" pitchFamily="34" charset="0"/>
              </a:rPr>
              <a:t>Навесні</a:t>
            </a:r>
            <a:r>
              <a:rPr lang="ru-RU" dirty="0">
                <a:latin typeface="Bahnschrift SemiCondensed" panose="020B0502040204020203" pitchFamily="34" charset="0"/>
              </a:rPr>
              <a:t> 972 року </a:t>
            </a:r>
            <a:r>
              <a:rPr lang="ru-RU" dirty="0" smtClean="0">
                <a:latin typeface="Bahnschrift SemiCondensed" panose="020B0502040204020203" pitchFamily="34" charset="0"/>
              </a:rPr>
              <a:t>князь Святослав </a:t>
            </a:r>
            <a:r>
              <a:rPr lang="ru-RU" dirty="0" err="1" smtClean="0">
                <a:latin typeface="Bahnschrift SemiCondensed" panose="020B0502040204020203" pitchFamily="34" charset="0"/>
              </a:rPr>
              <a:t>Ігорович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із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залишками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свого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війська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зробив</a:t>
            </a:r>
            <a:r>
              <a:rPr lang="ru-RU" dirty="0">
                <a:latin typeface="Bahnschrift SemiCondensed" panose="020B0502040204020203" pitchFamily="34" charset="0"/>
              </a:rPr>
              <a:t> другу і </a:t>
            </a:r>
            <a:r>
              <a:rPr lang="ru-RU" dirty="0" err="1">
                <a:latin typeface="Bahnschrift SemiCondensed" panose="020B0502040204020203" pitchFamily="34" charset="0"/>
              </a:rPr>
              <a:t>останню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smtClean="0">
                <a:latin typeface="Bahnschrift SemiCondensed" panose="020B0502040204020203" pitchFamily="34" charset="0"/>
              </a:rPr>
              <a:t>в </a:t>
            </a:r>
            <a:r>
              <a:rPr lang="ru-RU" dirty="0" err="1" smtClean="0">
                <a:latin typeface="Bahnschrift SemiCondensed" panose="020B0502040204020203" pitchFamily="34" charset="0"/>
              </a:rPr>
              <a:t>своєму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житті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спробу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пробитися</a:t>
            </a:r>
            <a:r>
              <a:rPr lang="ru-RU" dirty="0">
                <a:latin typeface="Bahnschrift SemiCondensed" panose="020B0502040204020203" pitchFamily="34" charset="0"/>
              </a:rPr>
              <a:t> до </a:t>
            </a:r>
            <a:r>
              <a:rPr lang="ru-RU" dirty="0" err="1">
                <a:latin typeface="Bahnschrift SemiCondensed" panose="020B0502040204020203" pitchFamily="34" charset="0"/>
              </a:rPr>
              <a:t>Києва</a:t>
            </a:r>
            <a:r>
              <a:rPr lang="ru-RU" dirty="0">
                <a:latin typeface="Bahnschrift SemiCondensed" panose="020B0502040204020203" pitchFamily="34" charset="0"/>
              </a:rPr>
              <a:t>. У «</a:t>
            </a:r>
            <a:r>
              <a:rPr lang="ru-RU" dirty="0" err="1">
                <a:latin typeface="Bahnschrift SemiCondensed" panose="020B0502040204020203" pitchFamily="34" charset="0"/>
              </a:rPr>
              <a:t>Повісті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минулих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літ</a:t>
            </a:r>
            <a:r>
              <a:rPr lang="ru-RU" dirty="0">
                <a:latin typeface="Bahnschrift SemiCondensed" panose="020B0502040204020203" pitchFamily="34" charset="0"/>
              </a:rPr>
              <a:t>» Нестор-</a:t>
            </a:r>
            <a:r>
              <a:rPr lang="ru-RU" dirty="0" err="1">
                <a:latin typeface="Bahnschrift SemiCondensed" panose="020B0502040204020203" pitchFamily="34" charset="0"/>
              </a:rPr>
              <a:t>літописець</a:t>
            </a:r>
            <a:r>
              <a:rPr lang="ru-RU" dirty="0">
                <a:latin typeface="Bahnschrift SemiCondensed" panose="020B0502040204020203" pitchFamily="34" charset="0"/>
              </a:rPr>
              <a:t> скупо </a:t>
            </a:r>
            <a:r>
              <a:rPr lang="ru-RU" dirty="0" err="1">
                <a:latin typeface="Bahnschrift SemiCondensed" panose="020B0502040204020203" pitchFamily="34" charset="0"/>
              </a:rPr>
              <a:t>повідомляє</a:t>
            </a:r>
            <a:r>
              <a:rPr lang="ru-RU" dirty="0">
                <a:latin typeface="Bahnschrift SemiCondensed" panose="020B0502040204020203" pitchFamily="34" charset="0"/>
              </a:rPr>
              <a:t>: «У </a:t>
            </a:r>
            <a:r>
              <a:rPr lang="ru-RU" dirty="0" err="1">
                <a:latin typeface="Bahnschrift SemiCondensed" panose="020B0502040204020203" pitchFamily="34" charset="0"/>
              </a:rPr>
              <a:t>рік</a:t>
            </a:r>
            <a:r>
              <a:rPr lang="ru-RU" dirty="0">
                <a:latin typeface="Bahnschrift SemiCondensed" panose="020B0502040204020203" pitchFamily="34" charset="0"/>
              </a:rPr>
              <a:t> 6480 (972), коли </a:t>
            </a:r>
            <a:r>
              <a:rPr lang="ru-RU" dirty="0" err="1">
                <a:latin typeface="Bahnschrift SemiCondensed" panose="020B0502040204020203" pitchFamily="34" charset="0"/>
              </a:rPr>
              <a:t>прийшла</a:t>
            </a:r>
            <a:r>
              <a:rPr lang="ru-RU" dirty="0">
                <a:latin typeface="Bahnschrift SemiCondensed" panose="020B0502040204020203" pitchFamily="34" charset="0"/>
              </a:rPr>
              <a:t> весна, </a:t>
            </a:r>
            <a:r>
              <a:rPr lang="ru-RU" dirty="0" err="1">
                <a:latin typeface="Bahnschrift SemiCondensed" panose="020B0502040204020203" pitchFamily="34" charset="0"/>
              </a:rPr>
              <a:t>відправився</a:t>
            </a:r>
            <a:r>
              <a:rPr lang="ru-RU" dirty="0">
                <a:latin typeface="Bahnschrift SemiCondensed" panose="020B0502040204020203" pitchFamily="34" charset="0"/>
              </a:rPr>
              <a:t> Святослав до </a:t>
            </a:r>
            <a:r>
              <a:rPr lang="ru-RU" dirty="0" err="1">
                <a:latin typeface="Bahnschrift SemiCondensed" panose="020B0502040204020203" pitchFamily="34" charset="0"/>
              </a:rPr>
              <a:t>порогів</a:t>
            </a:r>
            <a:r>
              <a:rPr lang="ru-RU" dirty="0">
                <a:latin typeface="Bahnschrift SemiCondensed" panose="020B0502040204020203" pitchFamily="34" charset="0"/>
              </a:rPr>
              <a:t>. І напав на </a:t>
            </a:r>
            <a:r>
              <a:rPr lang="ru-RU" dirty="0" err="1">
                <a:latin typeface="Bahnschrift SemiCondensed" panose="020B0502040204020203" pitchFamily="34" charset="0"/>
              </a:rPr>
              <a:t>нього</a:t>
            </a:r>
            <a:r>
              <a:rPr lang="ru-RU" dirty="0">
                <a:latin typeface="Bahnschrift SemiCondensed" panose="020B0502040204020203" pitchFamily="34" charset="0"/>
              </a:rPr>
              <a:t> Куря, князь </a:t>
            </a:r>
            <a:r>
              <a:rPr lang="ru-RU" dirty="0" err="1">
                <a:latin typeface="Bahnschrift SemiCondensed" panose="020B0502040204020203" pitchFamily="34" charset="0"/>
              </a:rPr>
              <a:t>печенігів</a:t>
            </a:r>
            <a:r>
              <a:rPr lang="ru-RU" dirty="0">
                <a:latin typeface="Bahnschrift SemiCondensed" panose="020B0502040204020203" pitchFamily="34" charset="0"/>
              </a:rPr>
              <a:t>, і вбили Святослава ». За </a:t>
            </a:r>
            <a:r>
              <a:rPr lang="ru-RU" dirty="0" err="1">
                <a:latin typeface="Bahnschrift SemiCondensed" panose="020B0502040204020203" pitchFamily="34" charset="0"/>
              </a:rPr>
              <a:t>переказами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печеніги</a:t>
            </a:r>
            <a:r>
              <a:rPr lang="ru-RU" dirty="0">
                <a:latin typeface="Bahnschrift SemiCondensed" panose="020B0502040204020203" pitchFamily="34" charset="0"/>
              </a:rPr>
              <a:t>, за </a:t>
            </a:r>
            <a:r>
              <a:rPr lang="ru-RU" dirty="0" err="1">
                <a:latin typeface="Bahnschrift SemiCondensed" panose="020B0502040204020203" pitchFamily="34" charset="0"/>
              </a:rPr>
              <a:t>своїм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варварським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звичаєм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відсікли</a:t>
            </a:r>
            <a:r>
              <a:rPr lang="ru-RU" dirty="0">
                <a:latin typeface="Bahnschrift SemiCondensed" panose="020B0502040204020203" pitchFamily="34" charset="0"/>
              </a:rPr>
              <a:t> Святославу </a:t>
            </a:r>
            <a:r>
              <a:rPr lang="ru-RU" dirty="0" err="1">
                <a:latin typeface="Bahnschrift SemiCondensed" panose="020B0502040204020203" pitchFamily="34" charset="0"/>
              </a:rPr>
              <a:t>голови</a:t>
            </a:r>
            <a:r>
              <a:rPr lang="ru-RU" dirty="0">
                <a:latin typeface="Bahnschrift SemiCondensed" panose="020B0502040204020203" pitchFamily="34" charset="0"/>
              </a:rPr>
              <a:t>, череп </a:t>
            </a:r>
            <a:r>
              <a:rPr lang="ru-RU" dirty="0" err="1" smtClean="0">
                <a:latin typeface="Bahnschrift SemiCondensed" panose="020B0502040204020203" pitchFamily="34" charset="0"/>
              </a:rPr>
              <a:t>обковали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>
                <a:latin typeface="Bahnschrift SemiCondensed" panose="020B0502040204020203" pitchFamily="34" charset="0"/>
              </a:rPr>
              <a:t>золотом і </a:t>
            </a:r>
            <a:r>
              <a:rPr lang="ru-RU" dirty="0" err="1">
                <a:latin typeface="Bahnschrift SemiCondensed" panose="020B0502040204020203" pitchFamily="34" charset="0"/>
              </a:rPr>
              <a:t>сріблом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зробивши</a:t>
            </a:r>
            <a:r>
              <a:rPr lang="ru-RU" dirty="0">
                <a:latin typeface="Bahnschrift SemiCondensed" panose="020B0502040204020203" pitchFamily="34" charset="0"/>
              </a:rPr>
              <a:t> з </a:t>
            </a:r>
            <a:r>
              <a:rPr lang="ru-RU" dirty="0" err="1">
                <a:latin typeface="Bahnschrift SemiCondensed" panose="020B0502040204020203" pitchFamily="34" charset="0"/>
              </a:rPr>
              <a:t>нього</a:t>
            </a:r>
            <a:r>
              <a:rPr lang="ru-RU" dirty="0">
                <a:latin typeface="Bahnschrift SemiCondensed" panose="020B0502040204020203" pitchFamily="34" charset="0"/>
              </a:rPr>
              <a:t> чашу для вина. </a:t>
            </a:r>
            <a:r>
              <a:rPr lang="ru-RU" dirty="0" smtClean="0">
                <a:latin typeface="Bahnschrift SemiCondensed" panose="020B0502040204020203" pitchFamily="34" charset="0"/>
              </a:rPr>
              <a:t>Так </a:t>
            </a:r>
            <a:r>
              <a:rPr lang="ru-RU" dirty="0" err="1">
                <a:latin typeface="Bahnschrift SemiCondensed" panose="020B0502040204020203" pitchFamily="34" charset="0"/>
              </a:rPr>
              <a:t>загинув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славний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хоробрий</a:t>
            </a:r>
            <a:r>
              <a:rPr lang="ru-RU" dirty="0">
                <a:latin typeface="Bahnschrift SemiCondensed" panose="020B0502040204020203" pitchFamily="34" charset="0"/>
              </a:rPr>
              <a:t> князь </a:t>
            </a:r>
            <a:r>
              <a:rPr lang="ru-RU" dirty="0" err="1">
                <a:latin typeface="Bahnschrift SemiCondensed" panose="020B0502040204020203" pitchFamily="34" charset="0"/>
              </a:rPr>
              <a:t>Київської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Русі</a:t>
            </a:r>
            <a:r>
              <a:rPr lang="ru-RU" dirty="0">
                <a:latin typeface="Bahnschrift SemiCondensed" panose="020B0502040204020203" pitchFamily="34" charset="0"/>
              </a:rPr>
              <a:t> Святослав </a:t>
            </a:r>
            <a:r>
              <a:rPr lang="ru-RU" dirty="0" err="1">
                <a:latin typeface="Bahnschrift SemiCondensed" panose="020B0502040204020203" pitchFamily="34" charset="0"/>
              </a:rPr>
              <a:t>Ігоревич</a:t>
            </a:r>
            <a:r>
              <a:rPr lang="ru-RU" dirty="0">
                <a:latin typeface="Bahnschrift SemiCondensed" panose="020B0502040204020203" pitchFamily="34" charset="0"/>
              </a:rPr>
              <a:t>.</a:t>
            </a:r>
            <a:endParaRPr lang="uk-UA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6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34" y="438814"/>
            <a:ext cx="8930333" cy="59803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7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491235"/>
            <a:ext cx="9297206" cy="58755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32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Чому острів Хортиця?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799601"/>
            <a:ext cx="9601200" cy="3735437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Bahnschrift SemiCondensed" panose="020B0502040204020203" pitchFamily="34" charset="0"/>
              </a:rPr>
              <a:t>Але на </a:t>
            </a:r>
            <a:r>
              <a:rPr lang="ru-RU" dirty="0" err="1" smtClean="0">
                <a:latin typeface="Bahnschrift SemiCondensed" panose="020B0502040204020203" pitchFamily="34" charset="0"/>
              </a:rPr>
              <a:t>цьому</a:t>
            </a:r>
            <a:r>
              <a:rPr lang="ru-RU" dirty="0" smtClean="0">
                <a:latin typeface="Bahnschrift SemiCondensed" panose="020B0502040204020203" pitchFamily="34" charset="0"/>
              </a:rPr>
              <a:t> причини </a:t>
            </a:r>
            <a:r>
              <a:rPr lang="ru-RU" dirty="0" err="1" smtClean="0">
                <a:latin typeface="Bahnschrift SemiCondensed" panose="020B0502040204020203" pitchFamily="34" charset="0"/>
              </a:rPr>
              <a:t>гибелі</a:t>
            </a:r>
            <a:r>
              <a:rPr lang="ru-RU" dirty="0" smtClean="0">
                <a:latin typeface="Bahnschrift SemiCondensed" panose="020B0502040204020203" pitchFamily="34" charset="0"/>
              </a:rPr>
              <a:t> Святослава </a:t>
            </a:r>
            <a:r>
              <a:rPr lang="ru-RU" dirty="0" err="1" smtClean="0">
                <a:latin typeface="Bahnschrift SemiCondensed" panose="020B0502040204020203" pitchFamily="34" charset="0"/>
              </a:rPr>
              <a:t>саме</a:t>
            </a:r>
            <a:r>
              <a:rPr lang="ru-RU" dirty="0" smtClean="0">
                <a:latin typeface="Bahnschrift SemiCondensed" panose="020B0502040204020203" pitchFamily="34" charset="0"/>
              </a:rPr>
              <a:t> на </a:t>
            </a:r>
            <a:r>
              <a:rPr lang="ru-RU" dirty="0" err="1" smtClean="0">
                <a:latin typeface="Bahnschrift SemiCondensed" panose="020B0502040204020203" pitchFamily="34" charset="0"/>
              </a:rPr>
              <a:t>острові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Хортиця</a:t>
            </a:r>
            <a:r>
              <a:rPr lang="ru-RU" dirty="0" smtClean="0">
                <a:latin typeface="Bahnschrift SemiCondensed" panose="020B0502040204020203" pitchFamily="34" charset="0"/>
              </a:rPr>
              <a:t> не </a:t>
            </a:r>
            <a:r>
              <a:rPr lang="ru-RU" dirty="0" err="1" smtClean="0">
                <a:latin typeface="Bahnschrift SemiCondensed" panose="020B0502040204020203" pitchFamily="34" charset="0"/>
              </a:rPr>
              <a:t>припиняються</a:t>
            </a:r>
            <a:r>
              <a:rPr lang="ru-RU" dirty="0" smtClean="0">
                <a:latin typeface="Bahnschrift SemiCondensed" panose="020B0502040204020203" pitchFamily="34" charset="0"/>
              </a:rPr>
              <a:t>.</a:t>
            </a:r>
          </a:p>
          <a:p>
            <a:pPr algn="just"/>
            <a:r>
              <a:rPr lang="uk-UA" dirty="0">
                <a:latin typeface="Bahnschrift SemiCondensed" panose="020B0502040204020203" pitchFamily="34" charset="0"/>
              </a:rPr>
              <a:t>Рибак із Запоріжжя </a:t>
            </a:r>
            <a:r>
              <a:rPr lang="uk-UA" dirty="0" smtClean="0">
                <a:latin typeface="Bahnschrift SemiCondensed" panose="020B0502040204020203" pitchFamily="34" charset="0"/>
              </a:rPr>
              <a:t>зробив сенсаційну знахідку на острові витягнувши з Дніпра </a:t>
            </a:r>
            <a:r>
              <a:rPr lang="ru-RU" dirty="0">
                <a:latin typeface="Bahnschrift SemiCondensed" panose="020B0502040204020203" pitchFamily="34" charset="0"/>
              </a:rPr>
              <a:t>меч, </a:t>
            </a:r>
            <a:r>
              <a:rPr lang="ru-RU" dirty="0" err="1">
                <a:latin typeface="Bahnschrift SemiCondensed" panose="020B0502040204020203" pitchFamily="34" charset="0"/>
              </a:rPr>
              <a:t>який</a:t>
            </a:r>
            <a:r>
              <a:rPr lang="ru-RU" dirty="0">
                <a:latin typeface="Bahnschrift SemiCondensed" panose="020B0502040204020203" pitchFamily="34" charset="0"/>
              </a:rPr>
              <a:t> належав, як </a:t>
            </a:r>
            <a:r>
              <a:rPr lang="ru-RU" dirty="0" err="1">
                <a:latin typeface="Bahnschrift SemiCondensed" panose="020B0502040204020203" pitchFamily="34" charset="0"/>
              </a:rPr>
              <a:t>вважають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фахівці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синові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княгині</a:t>
            </a:r>
            <a:r>
              <a:rPr lang="ru-RU" dirty="0">
                <a:latin typeface="Bahnschrift SemiCondensed" panose="020B0502040204020203" pitchFamily="34" charset="0"/>
              </a:rPr>
              <a:t> Ольги Великому князю Святославу </a:t>
            </a:r>
            <a:r>
              <a:rPr lang="ru-RU" dirty="0" err="1" smtClean="0">
                <a:latin typeface="Bahnschrift SemiCondensed" panose="020B0502040204020203" pitchFamily="34" charset="0"/>
              </a:rPr>
              <a:t>Ігоровичу</a:t>
            </a:r>
            <a:r>
              <a:rPr lang="uk-UA" dirty="0" smtClean="0">
                <a:latin typeface="Bahnschrift SemiCondensed" panose="020B0502040204020203" pitchFamily="34" charset="0"/>
              </a:rPr>
              <a:t>. За </a:t>
            </a:r>
            <a:r>
              <a:rPr lang="uk-UA" dirty="0">
                <a:latin typeface="Bahnschrift SemiCondensed" panose="020B0502040204020203" pitchFamily="34" charset="0"/>
              </a:rPr>
              <a:t>словами чоловіка, </a:t>
            </a:r>
            <a:r>
              <a:rPr lang="uk-UA" dirty="0" smtClean="0">
                <a:latin typeface="Bahnschrift SemiCondensed" panose="020B0502040204020203" pitchFamily="34" charset="0"/>
              </a:rPr>
              <a:t>він </a:t>
            </a:r>
            <a:r>
              <a:rPr lang="uk-UA" dirty="0">
                <a:latin typeface="Bahnschrift SemiCondensed" panose="020B0502040204020203" pitchFamily="34" charset="0"/>
              </a:rPr>
              <a:t>рибалив на Північній частині о. Хортиця і буквально в двохстах кроках від стели з написом "Тут знаходиться передбачуване місце загибелі князя всієї Русі Святослава" зловив на гачок вантаж</a:t>
            </a:r>
            <a:r>
              <a:rPr lang="uk-UA" dirty="0" smtClean="0">
                <a:latin typeface="Bahnschrift SemiCondensed" panose="020B0502040204020203" pitchFamily="34" charset="0"/>
              </a:rPr>
              <a:t>.</a:t>
            </a:r>
            <a:endParaRPr lang="uk-UA" dirty="0">
              <a:latin typeface="Bahnschrift SemiCondensed" panose="020B0502040204020203" pitchFamily="34" charset="0"/>
            </a:endParaRPr>
          </a:p>
          <a:p>
            <a:pPr algn="just"/>
            <a:r>
              <a:rPr lang="uk-UA" dirty="0">
                <a:latin typeface="Bahnschrift SemiCondensed" panose="020B0502040204020203" pitchFamily="34" charset="0"/>
              </a:rPr>
              <a:t>"Я відразу зрозумів, що це не риба, думав, камінь, і спочатку хотів утримати спінінг, але все ж </a:t>
            </a:r>
            <a:r>
              <a:rPr lang="uk-UA" dirty="0" smtClean="0">
                <a:latin typeface="Bahnschrift SemiCondensed" panose="020B0502040204020203" pitchFamily="34" charset="0"/>
              </a:rPr>
              <a:t>таки внутрішній </a:t>
            </a:r>
            <a:r>
              <a:rPr lang="uk-UA" dirty="0">
                <a:latin typeface="Bahnschrift SemiCondensed" panose="020B0502040204020203" pitchFamily="34" charset="0"/>
              </a:rPr>
              <a:t>голос мені підказав, що тягнути потрібно. Коли улов трохи показався з води, я подумав, що витягаю ваги, але потім зрозумів, що ця зброя. К</a:t>
            </a:r>
            <a:r>
              <a:rPr lang="uk-UA" dirty="0" smtClean="0">
                <a:latin typeface="Bahnschrift SemiCondensed" panose="020B0502040204020203" pitchFamily="34" charset="0"/>
              </a:rPr>
              <a:t>оли </a:t>
            </a:r>
            <a:r>
              <a:rPr lang="uk-UA" dirty="0">
                <a:latin typeface="Bahnschrift SemiCondensed" panose="020B0502040204020203" pitchFamily="34" charset="0"/>
              </a:rPr>
              <a:t>я взяв в руки цей меч, я якось відразу подумав про те, що він міг належати Святославу</a:t>
            </a:r>
            <a:r>
              <a:rPr lang="uk-UA" dirty="0" smtClean="0">
                <a:latin typeface="Bahnschrift SemiCondensed" panose="020B0502040204020203" pitchFamily="34" charset="0"/>
              </a:rPr>
              <a:t>!", </a:t>
            </a:r>
            <a:r>
              <a:rPr lang="uk-UA" dirty="0">
                <a:latin typeface="Bahnschrift SemiCondensed" panose="020B0502040204020203" pitchFamily="34" charset="0"/>
              </a:rPr>
              <a:t>- розповів </a:t>
            </a:r>
            <a:r>
              <a:rPr lang="uk-UA" dirty="0" err="1">
                <a:latin typeface="Bahnschrift SemiCondensed" panose="020B0502040204020203" pitchFamily="34" charset="0"/>
              </a:rPr>
              <a:t>Пьянков</a:t>
            </a:r>
            <a:r>
              <a:rPr lang="uk-UA" dirty="0">
                <a:latin typeface="Bahnschrift SemiCondense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0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Найден меч князя Святослава – Мир Знани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75" y="469745"/>
            <a:ext cx="7720450" cy="59185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42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У Дніпрі до Дня Незалежності підготували музейну експозицію «Меч Святослава»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 b="1246"/>
          <a:stretch/>
        </p:blipFill>
        <p:spPr bwMode="auto">
          <a:xfrm>
            <a:off x="2068715" y="470727"/>
            <a:ext cx="8054570" cy="59165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24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Чому острів Хортиця?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799601"/>
            <a:ext cx="9601200" cy="1926093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Bahnschrift SemiCondensed" panose="020B0502040204020203" pitchFamily="34" charset="0"/>
              </a:rPr>
              <a:t>Рукоять </a:t>
            </a:r>
            <a:r>
              <a:rPr lang="ru-RU" dirty="0" err="1">
                <a:latin typeface="Bahnschrift SemiCondensed" panose="020B0502040204020203" pitchFamily="34" charset="0"/>
              </a:rPr>
              <a:t>оброблена</a:t>
            </a:r>
            <a:r>
              <a:rPr lang="ru-RU" dirty="0">
                <a:latin typeface="Bahnschrift SemiCondensed" panose="020B0502040204020203" pitchFamily="34" charset="0"/>
              </a:rPr>
              <a:t> золотою і </a:t>
            </a:r>
            <a:r>
              <a:rPr lang="ru-RU" dirty="0" err="1">
                <a:latin typeface="Bahnschrift SemiCondensed" panose="020B0502040204020203" pitchFamily="34" charset="0"/>
              </a:rPr>
              <a:t>срібною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насічкою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причому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виконаної</a:t>
            </a:r>
            <a:r>
              <a:rPr lang="ru-RU" dirty="0">
                <a:latin typeface="Bahnschrift SemiCondensed" panose="020B0502040204020203" pitchFamily="34" charset="0"/>
              </a:rPr>
              <a:t> вельми </a:t>
            </a:r>
            <a:r>
              <a:rPr lang="ru-RU" dirty="0" err="1">
                <a:latin typeface="Bahnschrift SemiCondensed" panose="020B0502040204020203" pitchFamily="34" charset="0"/>
              </a:rPr>
              <a:t>вишукано</a:t>
            </a:r>
            <a:r>
              <a:rPr lang="ru-RU" dirty="0">
                <a:latin typeface="Bahnschrift SemiCondensed" panose="020B0502040204020203" pitchFamily="34" charset="0"/>
              </a:rPr>
              <a:t> - хороший смак в </a:t>
            </a:r>
            <a:r>
              <a:rPr lang="ru-RU" dirty="0" err="1">
                <a:latin typeface="Bahnschrift SemiCondensed" panose="020B0502040204020203" pitchFamily="34" charset="0"/>
              </a:rPr>
              <a:t>ті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часи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був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звичайний</a:t>
            </a:r>
            <a:r>
              <a:rPr lang="ru-RU" dirty="0">
                <a:latin typeface="Bahnschrift SemiCondensed" panose="020B0502040204020203" pitchFamily="34" charset="0"/>
              </a:rPr>
              <a:t> у </a:t>
            </a:r>
            <a:r>
              <a:rPr lang="ru-RU" dirty="0" err="1">
                <a:latin typeface="Bahnschrift SemiCondensed" panose="020B0502040204020203" pitchFamily="34" charset="0"/>
              </a:rPr>
              <a:t>знаті</a:t>
            </a:r>
            <a:r>
              <a:rPr lang="ru-RU" dirty="0">
                <a:latin typeface="Bahnschrift SemiCondensed" panose="020B0502040204020203" pitchFamily="34" charset="0"/>
              </a:rPr>
              <a:t>. У </a:t>
            </a:r>
            <a:r>
              <a:rPr lang="ru-RU" dirty="0" err="1">
                <a:latin typeface="Bahnschrift SemiCondensed" panose="020B0502040204020203" pitchFamily="34" charset="0"/>
              </a:rPr>
              <a:t>академіка</a:t>
            </a:r>
            <a:r>
              <a:rPr lang="ru-RU" dirty="0">
                <a:latin typeface="Bahnschrift SemiCondensed" panose="020B0502040204020203" pitchFamily="34" charset="0"/>
              </a:rPr>
              <a:t> АНУ </a:t>
            </a:r>
            <a:r>
              <a:rPr lang="ru-RU" dirty="0" err="1">
                <a:latin typeface="Bahnschrift SemiCondensed" panose="020B0502040204020203" pitchFamily="34" charset="0"/>
              </a:rPr>
              <a:t>Андрія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Авдєєнко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сумнівів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майже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немає</a:t>
            </a:r>
            <a:r>
              <a:rPr lang="ru-RU" dirty="0">
                <a:latin typeface="Bahnschrift SemiCondensed" panose="020B0502040204020203" pitchFamily="34" charset="0"/>
              </a:rPr>
              <a:t> - меч належав </a:t>
            </a:r>
            <a:r>
              <a:rPr lang="ru-RU" dirty="0" err="1">
                <a:latin typeface="Bahnschrift SemiCondensed" panose="020B0502040204020203" pitchFamily="34" charset="0"/>
              </a:rPr>
              <a:t>саме</a:t>
            </a:r>
            <a:r>
              <a:rPr lang="ru-RU" dirty="0">
                <a:latin typeface="Bahnschrift SemiCondensed" panose="020B0502040204020203" pitchFamily="34" charset="0"/>
              </a:rPr>
              <a:t> Святославу</a:t>
            </a:r>
            <a:r>
              <a:rPr lang="ru-RU" dirty="0" smtClean="0">
                <a:latin typeface="Bahnschrift SemiCondensed" panose="020B0502040204020203" pitchFamily="34" charset="0"/>
              </a:rPr>
              <a:t>. </a:t>
            </a:r>
            <a:r>
              <a:rPr lang="ru-RU" dirty="0" err="1" smtClean="0">
                <a:latin typeface="Bahnschrift SemiCondensed" panose="020B0502040204020203" pitchFamily="34" charset="0"/>
              </a:rPr>
              <a:t>Кр</a:t>
            </a:r>
            <a:r>
              <a:rPr lang="uk-UA" dirty="0" smtClean="0">
                <a:latin typeface="Bahnschrift SemiCondensed" panose="020B0502040204020203" pitchFamily="34" charset="0"/>
              </a:rPr>
              <a:t>і</a:t>
            </a:r>
            <a:r>
              <a:rPr lang="ru-RU" dirty="0" smtClean="0">
                <a:latin typeface="Bahnschrift SemiCondensed" panose="020B0502040204020203" pitchFamily="34" charset="0"/>
              </a:rPr>
              <a:t>м </a:t>
            </a:r>
            <a:r>
              <a:rPr lang="ru-RU" dirty="0">
                <a:latin typeface="Bahnschrift SemiCondensed" panose="020B0502040204020203" pitchFamily="34" charset="0"/>
              </a:rPr>
              <a:t>того, на </a:t>
            </a:r>
            <a:r>
              <a:rPr lang="ru-RU" dirty="0" err="1">
                <a:latin typeface="Bahnschrift SemiCondensed" panose="020B0502040204020203" pitchFamily="34" charset="0"/>
              </a:rPr>
              <a:t>можливість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приналежності</a:t>
            </a:r>
            <a:r>
              <a:rPr lang="ru-RU" dirty="0">
                <a:latin typeface="Bahnschrift SemiCondensed" panose="020B0502040204020203" pitchFamily="34" charset="0"/>
              </a:rPr>
              <a:t> меча князю Святославу </a:t>
            </a:r>
            <a:r>
              <a:rPr lang="ru-RU" dirty="0" err="1">
                <a:latin typeface="Bahnschrift SemiCondensed" panose="020B0502040204020203" pitchFamily="34" charset="0"/>
              </a:rPr>
              <a:t>вказують</a:t>
            </a:r>
            <a:r>
              <a:rPr lang="ru-RU" dirty="0">
                <a:latin typeface="Bahnschrift SemiCondensed" panose="020B0502040204020203" pitchFamily="34" charset="0"/>
              </a:rPr>
              <a:t> так само </a:t>
            </a:r>
            <a:r>
              <a:rPr lang="ru-RU" dirty="0" err="1">
                <a:latin typeface="Bahnschrift SemiCondensed" panose="020B0502040204020203" pitchFamily="34" charset="0"/>
              </a:rPr>
              <a:t>знахідки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археологів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під</a:t>
            </a:r>
            <a:r>
              <a:rPr lang="ru-RU" dirty="0">
                <a:latin typeface="Bahnschrift SemiCondensed" panose="020B0502040204020203" pitchFamily="34" charset="0"/>
              </a:rPr>
              <a:t> час </a:t>
            </a:r>
            <a:r>
              <a:rPr lang="ru-RU" dirty="0" err="1">
                <a:latin typeface="Bahnschrift SemiCondensed" panose="020B0502040204020203" pitchFamily="34" charset="0"/>
              </a:rPr>
              <a:t>будівництва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Дніпрогесу</a:t>
            </a:r>
            <a:r>
              <a:rPr lang="ru-RU" dirty="0">
                <a:latin typeface="Bahnschrift SemiCondensed" panose="020B0502040204020203" pitchFamily="34" charset="0"/>
              </a:rPr>
              <a:t> в 1928 </a:t>
            </a:r>
            <a:r>
              <a:rPr lang="ru-RU" dirty="0" err="1" smtClean="0">
                <a:latin typeface="Bahnschrift SemiCondensed" panose="020B0502040204020203" pitchFamily="34" charset="0"/>
              </a:rPr>
              <a:t>році</a:t>
            </a:r>
            <a:r>
              <a:rPr lang="ru-RU" dirty="0" smtClean="0">
                <a:latin typeface="Bahnschrift SemiCondensed" panose="020B0502040204020203" pitchFamily="34" charset="0"/>
              </a:rPr>
              <a:t>, коли на </a:t>
            </a:r>
            <a:r>
              <a:rPr lang="ru-RU" dirty="0" err="1">
                <a:latin typeface="Bahnschrift SemiCondensed" panose="020B0502040204020203" pitchFamily="34" charset="0"/>
              </a:rPr>
              <a:t>території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колишніх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дніпровських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порогів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були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знайдені</a:t>
            </a:r>
            <a:r>
              <a:rPr lang="ru-RU" dirty="0">
                <a:latin typeface="Bahnschrift SemiCondensed" panose="020B0502040204020203" pitchFamily="34" charset="0"/>
              </a:rPr>
              <a:t> 5 </a:t>
            </a:r>
            <a:r>
              <a:rPr lang="ru-RU" dirty="0" err="1">
                <a:latin typeface="Bahnschrift SemiCondensed" panose="020B0502040204020203" pitchFamily="34" charset="0"/>
              </a:rPr>
              <a:t>мечів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давньоруських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воїнів</a:t>
            </a:r>
            <a:r>
              <a:rPr lang="ru-RU" dirty="0">
                <a:latin typeface="Bahnschrift SemiCondensed" panose="020B0502040204020203" pitchFamily="34" charset="0"/>
              </a:rPr>
              <a:t>.</a:t>
            </a:r>
            <a:endParaRPr lang="uk-UA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61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1833204"/>
            <a:ext cx="9612971" cy="2852737"/>
          </a:xfrm>
        </p:spPr>
        <p:txBody>
          <a:bodyPr>
            <a:normAutofit/>
          </a:bodyPr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Павло-</a:t>
            </a:r>
            <a:r>
              <a:rPr lang="uk-UA" dirty="0" err="1" smtClean="0">
                <a:latin typeface="Bahnschrift SemiBold SemiConden" panose="020B0502040204020203" pitchFamily="34" charset="0"/>
              </a:rPr>
              <a:t>Кічкас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65025" y="4748172"/>
            <a:ext cx="9612971" cy="523623"/>
          </a:xfrm>
        </p:spPr>
        <p:txBody>
          <a:bodyPr/>
          <a:lstStyle/>
          <a:p>
            <a:r>
              <a:rPr lang="uk-UA" dirty="0" smtClean="0">
                <a:latin typeface="Bahnschrift SemiCondensed" panose="020B0502040204020203" pitchFamily="34" charset="0"/>
              </a:rPr>
              <a:t>Третє вірогідне місце загибелі Святослава</a:t>
            </a:r>
            <a:endParaRPr lang="uk-UA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8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Павло-</a:t>
            </a:r>
            <a:r>
              <a:rPr lang="uk-UA" dirty="0" err="1" smtClean="0">
                <a:latin typeface="Bahnschrift SemiBold SemiConden" panose="020B0502040204020203" pitchFamily="34" charset="0"/>
              </a:rPr>
              <a:t>Кічкас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799600"/>
            <a:ext cx="9601200" cy="3210145"/>
          </a:xfrm>
        </p:spPr>
        <p:txBody>
          <a:bodyPr>
            <a:normAutofit/>
          </a:bodyPr>
          <a:lstStyle/>
          <a:p>
            <a:pPr fontAlgn="base"/>
            <a:r>
              <a:rPr lang="ru-RU" dirty="0" err="1">
                <a:latin typeface="Bahnschrift SemiCondensed" panose="020B0502040204020203" pitchFamily="34" charset="0"/>
              </a:rPr>
              <a:t>Попередні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припущення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вчених</a:t>
            </a:r>
            <a:r>
              <a:rPr lang="ru-RU" dirty="0">
                <a:latin typeface="Bahnschrift SemiCondensed" panose="020B0502040204020203" pitchFamily="34" charset="0"/>
              </a:rPr>
              <a:t> про те, </a:t>
            </a:r>
            <a:r>
              <a:rPr lang="ru-RU" dirty="0" err="1">
                <a:latin typeface="Bahnschrift SemiCondensed" panose="020B0502040204020203" pitchFamily="34" charset="0"/>
              </a:rPr>
              <a:t>що</a:t>
            </a:r>
            <a:r>
              <a:rPr lang="ru-RU" dirty="0">
                <a:latin typeface="Bahnschrift SemiCondensed" panose="020B0502040204020203" pitchFamily="34" charset="0"/>
              </a:rPr>
              <a:t> меч </a:t>
            </a:r>
            <a:r>
              <a:rPr lang="ru-RU" dirty="0" err="1">
                <a:latin typeface="Bahnschrift SemiCondensed" panose="020B0502040204020203" pitchFamily="34" charset="0"/>
              </a:rPr>
              <a:t>належить</a:t>
            </a:r>
            <a:r>
              <a:rPr lang="ru-RU" dirty="0">
                <a:latin typeface="Bahnschrift SemiCondensed" panose="020B0502040204020203" pitchFamily="34" charset="0"/>
              </a:rPr>
              <a:t> князю Святославу </a:t>
            </a:r>
            <a:r>
              <a:rPr lang="ru-RU" dirty="0" err="1">
                <a:latin typeface="Bahnschrift SemiCondensed" panose="020B0502040204020203" pitchFamily="34" charset="0"/>
              </a:rPr>
              <a:t>засновані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smtClean="0">
                <a:latin typeface="Bahnschrift SemiCondensed" panose="020B0502040204020203" pitchFamily="34" charset="0"/>
              </a:rPr>
              <a:t>за </a:t>
            </a:r>
            <a:r>
              <a:rPr lang="ru-RU" dirty="0" err="1">
                <a:latin typeface="Bahnschrift SemiCondensed" panose="020B0502040204020203" pitchFamily="34" charset="0"/>
              </a:rPr>
              <a:t>попередньою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інформацією</a:t>
            </a:r>
            <a:r>
              <a:rPr lang="ru-RU" dirty="0" smtClean="0">
                <a:latin typeface="Bahnschrift SemiCondensed" panose="020B0502040204020203" pitchFamily="34" charset="0"/>
              </a:rPr>
              <a:t>, </a:t>
            </a:r>
            <a:r>
              <a:rPr lang="ru-RU" dirty="0" err="1" smtClean="0">
                <a:latin typeface="Bahnschrift SemiCondensed" panose="020B0502040204020203" pitchFamily="34" charset="0"/>
              </a:rPr>
              <a:t>що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збереглася</a:t>
            </a:r>
            <a:r>
              <a:rPr lang="ru-RU" dirty="0">
                <a:latin typeface="Bahnschrift SemiCondensed" panose="020B0502040204020203" pitchFamily="34" charset="0"/>
              </a:rPr>
              <a:t> при </a:t>
            </a:r>
            <a:r>
              <a:rPr lang="ru-RU" dirty="0" err="1">
                <a:latin typeface="Bahnschrift SemiCondensed" panose="020B0502040204020203" pitchFamily="34" charset="0"/>
              </a:rPr>
              <a:t>розкопках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під</a:t>
            </a:r>
            <a:r>
              <a:rPr lang="ru-RU" dirty="0">
                <a:latin typeface="Bahnschrift SemiCondensed" panose="020B0502040204020203" pitchFamily="34" charset="0"/>
              </a:rPr>
              <a:t> час </a:t>
            </a:r>
            <a:r>
              <a:rPr lang="ru-RU" dirty="0" err="1">
                <a:latin typeface="Bahnschrift SemiCondensed" panose="020B0502040204020203" pitchFamily="34" charset="0"/>
              </a:rPr>
              <a:t>будівництва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Дніпрогесу</a:t>
            </a:r>
            <a:r>
              <a:rPr lang="ru-RU" dirty="0" smtClean="0">
                <a:latin typeface="Bahnschrift SemiCondensed" panose="020B0502040204020203" pitchFamily="34" charset="0"/>
              </a:rPr>
              <a:t>.</a:t>
            </a:r>
            <a:endParaRPr lang="ru-RU" dirty="0">
              <a:latin typeface="Bahnschrift SemiCondensed" panose="020B0502040204020203" pitchFamily="34" charset="0"/>
            </a:endParaRPr>
          </a:p>
          <a:p>
            <a:pPr fontAlgn="base"/>
            <a:r>
              <a:rPr lang="ru-RU" dirty="0">
                <a:latin typeface="Bahnschrift SemiCondensed" panose="020B0502040204020203" pitchFamily="34" charset="0"/>
              </a:rPr>
              <a:t>У </a:t>
            </a:r>
            <a:r>
              <a:rPr lang="ru-RU" dirty="0" err="1">
                <a:latin typeface="Bahnschrift SemiCondensed" panose="020B0502040204020203" pitchFamily="34" charset="0"/>
              </a:rPr>
              <a:t>своїй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книзі</a:t>
            </a:r>
            <a:r>
              <a:rPr lang="ru-RU" dirty="0">
                <a:latin typeface="Bahnschrift SemiCondensed" panose="020B0502040204020203" pitchFamily="34" charset="0"/>
              </a:rPr>
              <a:t> "Могила князя Святослава", </a:t>
            </a:r>
            <a:r>
              <a:rPr lang="ru-RU" dirty="0" err="1">
                <a:latin typeface="Bahnschrift SemiCondensed" panose="020B0502040204020203" pitchFamily="34" charset="0"/>
              </a:rPr>
              <a:t>випущеної</a:t>
            </a:r>
            <a:r>
              <a:rPr lang="ru-RU" dirty="0">
                <a:latin typeface="Bahnschrift SemiCondensed" panose="020B0502040204020203" pitchFamily="34" charset="0"/>
              </a:rPr>
              <a:t> в </a:t>
            </a:r>
            <a:r>
              <a:rPr lang="ru-RU" dirty="0" err="1">
                <a:latin typeface="Bahnschrift SemiCondensed" panose="020B0502040204020203" pitchFamily="34" charset="0"/>
              </a:rPr>
              <a:t>Канаді</a:t>
            </a:r>
            <a:r>
              <a:rPr lang="ru-RU" dirty="0">
                <a:latin typeface="Bahnschrift SemiCondensed" panose="020B0502040204020203" pitchFamily="34" charset="0"/>
              </a:rPr>
              <a:t> в 1951 </a:t>
            </a:r>
            <a:r>
              <a:rPr lang="ru-RU" dirty="0" err="1">
                <a:latin typeface="Bahnschrift SemiCondensed" panose="020B0502040204020203" pitchFamily="34" charset="0"/>
              </a:rPr>
              <a:t>році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професор</a:t>
            </a:r>
            <a:r>
              <a:rPr lang="ru-RU" dirty="0" smtClean="0">
                <a:latin typeface="Bahnschrift SemiCondensed" panose="020B0502040204020203" pitchFamily="34" charset="0"/>
              </a:rPr>
              <a:t> Михайло </a:t>
            </a:r>
            <a:r>
              <a:rPr lang="ru-RU" dirty="0" err="1" smtClean="0">
                <a:latin typeface="Bahnschrift SemiCondensed" panose="020B0502040204020203" pitchFamily="34" charset="0"/>
              </a:rPr>
              <a:t>Міллер</a:t>
            </a:r>
            <a:r>
              <a:rPr lang="ru-RU" dirty="0" smtClean="0">
                <a:latin typeface="Bahnschrift SemiCondensed" panose="020B0502040204020203" pitchFamily="34" charset="0"/>
              </a:rPr>
              <a:t>, </a:t>
            </a:r>
            <a:r>
              <a:rPr lang="ru-RU" dirty="0" err="1" smtClean="0">
                <a:latin typeface="Bahnschrift SemiCondensed" panose="020B0502040204020203" pitchFamily="34" charset="0"/>
              </a:rPr>
              <a:t>що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безпосередньо</a:t>
            </a:r>
            <a:r>
              <a:rPr lang="ru-RU" dirty="0">
                <a:latin typeface="Bahnschrift SemiCondensed" panose="020B0502040204020203" pitchFamily="34" charset="0"/>
              </a:rPr>
              <a:t> брав участь в </a:t>
            </a:r>
            <a:r>
              <a:rPr lang="ru-RU" dirty="0" err="1">
                <a:latin typeface="Bahnschrift SemiCondensed" panose="020B0502040204020203" pitchFamily="34" charset="0"/>
              </a:rPr>
              <a:t>археологічній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експедиції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smtClean="0">
                <a:latin typeface="Bahnschrift SemiCondensed" panose="020B0502040204020203" pitchFamily="34" charset="0"/>
              </a:rPr>
              <a:t>наводить </a:t>
            </a:r>
            <a:r>
              <a:rPr lang="ru-RU" dirty="0" err="1" smtClean="0">
                <a:latin typeface="Bahnschrift SemiCondensed" panose="020B0502040204020203" pitchFamily="34" charset="0"/>
              </a:rPr>
              <a:t>унікальні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дані</a:t>
            </a:r>
            <a:r>
              <a:rPr lang="ru-RU" dirty="0">
                <a:latin typeface="Bahnschrift SemiCondensed" panose="020B0502040204020203" pitchFamily="34" charset="0"/>
              </a:rPr>
              <a:t> про </a:t>
            </a:r>
            <a:r>
              <a:rPr lang="ru-RU" dirty="0" err="1">
                <a:latin typeface="Bahnschrift SemiCondensed" panose="020B0502040204020203" pitchFamily="34" charset="0"/>
              </a:rPr>
              <a:t>події</a:t>
            </a:r>
            <a:r>
              <a:rPr lang="ru-RU" dirty="0">
                <a:latin typeface="Bahnschrift SemiCondensed" panose="020B0502040204020203" pitchFamily="34" charset="0"/>
              </a:rPr>
              <a:t> тих </a:t>
            </a:r>
            <a:r>
              <a:rPr lang="ru-RU" dirty="0" err="1">
                <a:latin typeface="Bahnschrift SemiCondensed" panose="020B0502040204020203" pitchFamily="34" charset="0"/>
              </a:rPr>
              <a:t>років</a:t>
            </a:r>
            <a:r>
              <a:rPr lang="ru-RU" dirty="0">
                <a:latin typeface="Bahnschrift SemiCondensed" panose="020B0502040204020203" pitchFamily="34" charset="0"/>
              </a:rPr>
              <a:t>. </a:t>
            </a:r>
            <a:r>
              <a:rPr lang="ru-RU" dirty="0" err="1">
                <a:latin typeface="Bahnschrift SemiCondensed" panose="020B0502040204020203" pitchFamily="34" charset="0"/>
              </a:rPr>
              <a:t>Професор</a:t>
            </a:r>
            <a:r>
              <a:rPr lang="ru-RU" dirty="0">
                <a:latin typeface="Bahnschrift SemiCondensed" panose="020B0502040204020203" pitchFamily="34" charset="0"/>
              </a:rPr>
              <a:t> першим </a:t>
            </a:r>
            <a:r>
              <a:rPr lang="ru-RU" dirty="0" err="1">
                <a:latin typeface="Bahnschrift SemiCondensed" panose="020B0502040204020203" pitchFamily="34" charset="0"/>
              </a:rPr>
              <a:t>висунув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припущення</a:t>
            </a:r>
            <a:r>
              <a:rPr lang="ru-RU" dirty="0">
                <a:latin typeface="Bahnschrift SemiCondensed" panose="020B0502040204020203" pitchFamily="34" charset="0"/>
              </a:rPr>
              <a:t> про те, </a:t>
            </a:r>
            <a:r>
              <a:rPr lang="ru-RU" dirty="0" err="1">
                <a:latin typeface="Bahnschrift SemiCondensed" panose="020B0502040204020203" pitchFamily="34" charset="0"/>
              </a:rPr>
              <a:t>що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експедиція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виявила</a:t>
            </a:r>
            <a:r>
              <a:rPr lang="ru-RU" dirty="0">
                <a:latin typeface="Bahnschrift SemiCondensed" panose="020B0502040204020203" pitchFamily="34" charset="0"/>
              </a:rPr>
              <a:t> не </a:t>
            </a:r>
            <a:r>
              <a:rPr lang="ru-RU" dirty="0" err="1">
                <a:latin typeface="Bahnschrift SemiCondensed" panose="020B0502040204020203" pitchFamily="34" charset="0"/>
              </a:rPr>
              <a:t>що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інше</a:t>
            </a:r>
            <a:r>
              <a:rPr lang="ru-RU" dirty="0">
                <a:latin typeface="Bahnschrift SemiCondensed" panose="020B0502040204020203" pitchFamily="34" charset="0"/>
              </a:rPr>
              <a:t>, як </a:t>
            </a:r>
            <a:r>
              <a:rPr lang="ru-RU" dirty="0" err="1">
                <a:latin typeface="Bahnschrift SemiCondensed" panose="020B0502040204020203" pitchFamily="34" charset="0"/>
              </a:rPr>
              <a:t>поховання</a:t>
            </a:r>
            <a:r>
              <a:rPr lang="ru-RU" dirty="0">
                <a:latin typeface="Bahnschrift SemiCondensed" panose="020B0502040204020203" pitchFamily="34" charset="0"/>
              </a:rPr>
              <a:t> князя Святослава </a:t>
            </a:r>
            <a:r>
              <a:rPr lang="ru-RU" dirty="0" err="1">
                <a:latin typeface="Bahnschrift SemiCondensed" panose="020B0502040204020203" pitchFamily="34" charset="0"/>
              </a:rPr>
              <a:t>біля</a:t>
            </a:r>
            <a:r>
              <a:rPr lang="ru-RU" dirty="0">
                <a:latin typeface="Bahnschrift SemiCondensed" panose="020B0502040204020203" pitchFamily="34" charset="0"/>
              </a:rPr>
              <a:t> острова </a:t>
            </a:r>
            <a:r>
              <a:rPr lang="ru-RU" dirty="0" err="1" smtClean="0">
                <a:latin typeface="Bahnschrift SemiCondensed" panose="020B0502040204020203" pitchFamily="34" charset="0"/>
              </a:rPr>
              <a:t>Хортиця</a:t>
            </a:r>
            <a:r>
              <a:rPr lang="ru-RU" dirty="0" smtClean="0">
                <a:latin typeface="Bahnschrift SemiCondensed" panose="020B0502040204020203" pitchFamily="34" charset="0"/>
              </a:rPr>
              <a:t>. При </a:t>
            </a:r>
            <a:r>
              <a:rPr lang="ru-RU" dirty="0" err="1">
                <a:latin typeface="Bahnschrift SemiCondensed" panose="020B0502040204020203" pitchFamily="34" charset="0"/>
              </a:rPr>
              <a:t>проведенні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розкопок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були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також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виявлені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особисті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штандарти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засновника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Дунайської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Болгарії</a:t>
            </a:r>
            <a:r>
              <a:rPr lang="ru-RU" dirty="0">
                <a:latin typeface="Bahnschrift SemiCondensed" panose="020B0502040204020203" pitchFamily="34" charset="0"/>
              </a:rPr>
              <a:t> хана </a:t>
            </a:r>
            <a:r>
              <a:rPr lang="ru-RU" dirty="0" err="1">
                <a:latin typeface="Bahnschrift SemiCondensed" panose="020B0502040204020203" pitchFamily="34" charset="0"/>
              </a:rPr>
              <a:t>Аспаруха</a:t>
            </a:r>
            <a:r>
              <a:rPr lang="ru-RU" dirty="0" smtClean="0">
                <a:latin typeface="Bahnschrift SemiCondensed" panose="020B0502040204020203" pitchFamily="34" charset="0"/>
              </a:rPr>
              <a:t>, </a:t>
            </a:r>
            <a:r>
              <a:rPr lang="ru-RU" dirty="0" err="1" smtClean="0">
                <a:latin typeface="Bahnschrift SemiCondensed" panose="020B0502040204020203" pitchFamily="34" charset="0"/>
              </a:rPr>
              <a:t>що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>
                <a:latin typeface="Bahnschrift SemiCondensed" panose="020B0502040204020203" pitchFamily="34" charset="0"/>
              </a:rPr>
              <a:t>є </a:t>
            </a:r>
            <a:r>
              <a:rPr lang="ru-RU" dirty="0" err="1">
                <a:latin typeface="Bahnschrift SemiCondensed" panose="020B0502040204020203" pitchFamily="34" charset="0"/>
              </a:rPr>
              <a:t>святинею</a:t>
            </a:r>
            <a:r>
              <a:rPr lang="ru-RU" dirty="0">
                <a:latin typeface="Bahnschrift SemiCondensed" panose="020B0502040204020203" pitchFamily="34" charset="0"/>
              </a:rPr>
              <a:t> для </a:t>
            </a:r>
            <a:r>
              <a:rPr lang="ru-RU" dirty="0" err="1">
                <a:latin typeface="Bahnschrift SemiCondensed" panose="020B0502040204020203" pitchFamily="34" charset="0"/>
              </a:rPr>
              <a:t>болгарського</a:t>
            </a:r>
            <a:r>
              <a:rPr lang="ru-RU" dirty="0">
                <a:latin typeface="Bahnschrift SemiCondensed" panose="020B0502040204020203" pitchFamily="34" charset="0"/>
              </a:rPr>
              <a:t> народу.</a:t>
            </a:r>
          </a:p>
        </p:txBody>
      </p:sp>
    </p:spTree>
    <p:extLst>
      <p:ext uri="{BB962C8B-B14F-4D97-AF65-F5344CB8AC3E}">
        <p14:creationId xmlns:p14="http://schemas.microsoft.com/office/powerpoint/2010/main" val="326028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Павло-</a:t>
            </a:r>
            <a:r>
              <a:rPr lang="uk-UA" dirty="0" err="1" smtClean="0">
                <a:latin typeface="Bahnschrift SemiBold SemiConden" panose="020B0502040204020203" pitchFamily="34" charset="0"/>
              </a:rPr>
              <a:t>Кічкас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799600"/>
            <a:ext cx="9786026" cy="5058400"/>
          </a:xfrm>
        </p:spPr>
        <p:txBody>
          <a:bodyPr>
            <a:normAutofit/>
          </a:bodyPr>
          <a:lstStyle/>
          <a:p>
            <a:pPr algn="just" fontAlgn="base"/>
            <a:r>
              <a:rPr lang="ru-RU" dirty="0">
                <a:latin typeface="Bahnschrift SemiCondensed" panose="020B0502040204020203" pitchFamily="34" charset="0"/>
              </a:rPr>
              <a:t>З </a:t>
            </a:r>
            <a:r>
              <a:rPr lang="ru-RU" dirty="0" err="1">
                <a:latin typeface="Bahnschrift SemiCondensed" panose="020B0502040204020203" pitchFamily="34" charset="0"/>
              </a:rPr>
              <a:t>публікації</a:t>
            </a:r>
            <a:r>
              <a:rPr lang="ru-RU" dirty="0">
                <a:latin typeface="Bahnschrift SemiCondensed" panose="020B0502040204020203" pitchFamily="34" charset="0"/>
              </a:rPr>
              <a:t> археолога </a:t>
            </a:r>
            <a:r>
              <a:rPr lang="ru-RU" dirty="0" err="1">
                <a:latin typeface="Bahnschrift SemiCondensed" panose="020B0502040204020203" pitchFamily="34" charset="0"/>
              </a:rPr>
              <a:t>Грінченка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 smtClean="0">
                <a:latin typeface="Bahnschrift SemiCondensed" panose="020B0502040204020203" pitchFamily="34" charset="0"/>
              </a:rPr>
              <a:t>який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також</a:t>
            </a:r>
            <a:r>
              <a:rPr lang="ru-RU" dirty="0" smtClean="0">
                <a:latin typeface="Bahnschrift SemiCondensed" panose="020B0502040204020203" pitchFamily="34" charset="0"/>
              </a:rPr>
              <a:t> проводив </a:t>
            </a:r>
            <a:r>
              <a:rPr lang="ru-RU" dirty="0" err="1" smtClean="0">
                <a:latin typeface="Bahnschrift SemiCondensed" panose="020B0502040204020203" pitchFamily="34" charset="0"/>
              </a:rPr>
              <a:t>розкопки</a:t>
            </a:r>
            <a:r>
              <a:rPr lang="ru-RU" dirty="0" smtClean="0">
                <a:latin typeface="Bahnschrift SemiCondensed" panose="020B0502040204020203" pitchFamily="34" charset="0"/>
              </a:rPr>
              <a:t> того району </a:t>
            </a:r>
            <a:r>
              <a:rPr lang="ru-RU" dirty="0">
                <a:latin typeface="Bahnschrift SemiCondensed" panose="020B0502040204020203" pitchFamily="34" charset="0"/>
              </a:rPr>
              <a:t>стало </a:t>
            </a:r>
            <a:r>
              <a:rPr lang="ru-RU" dirty="0" err="1" smtClean="0">
                <a:latin typeface="Bahnschrift SemiCondensed" panose="020B0502040204020203" pitchFamily="34" charset="0"/>
              </a:rPr>
              <a:t>відомо</a:t>
            </a:r>
            <a:r>
              <a:rPr lang="ru-RU" dirty="0" smtClean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що</a:t>
            </a:r>
            <a:r>
              <a:rPr lang="ru-RU" dirty="0">
                <a:latin typeface="Bahnschrift SemiCondensed" panose="020B0502040204020203" pitchFamily="34" charset="0"/>
              </a:rPr>
              <a:t> при </a:t>
            </a:r>
            <a:r>
              <a:rPr lang="ru-RU" dirty="0" err="1">
                <a:latin typeface="Bahnschrift SemiCondensed" panose="020B0502040204020203" pitchFamily="34" charset="0"/>
              </a:rPr>
              <a:t>дослідженні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Вознесенської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гірки</a:t>
            </a:r>
            <a:r>
              <a:rPr lang="ru-RU" dirty="0">
                <a:latin typeface="Bahnschrift SemiCondensed" panose="020B0502040204020203" pitchFamily="34" charset="0"/>
              </a:rPr>
              <a:t>, район </a:t>
            </a:r>
            <a:r>
              <a:rPr lang="ru-RU" dirty="0" err="1" smtClean="0">
                <a:latin typeface="Bahnschrift SemiCondensed" panose="020B0502040204020203" pitchFamily="34" charset="0"/>
              </a:rPr>
              <a:t>Павло-Кічкас</a:t>
            </a:r>
            <a:r>
              <a:rPr lang="ru-RU" dirty="0" smtClean="0">
                <a:latin typeface="Bahnschrift SemiCondensed" panose="020B0502040204020203" pitchFamily="34" charset="0"/>
              </a:rPr>
              <a:t>, </a:t>
            </a:r>
            <a:r>
              <a:rPr lang="ru-RU" dirty="0">
                <a:latin typeface="Bahnschrift SemiCondensed" panose="020B0502040204020203" pitchFamily="34" charset="0"/>
              </a:rPr>
              <a:t>на так </a:t>
            </a:r>
            <a:r>
              <a:rPr lang="ru-RU" dirty="0" smtClean="0">
                <a:latin typeface="Bahnschrift SemiCondensed" panose="020B0502040204020203" pitchFamily="34" charset="0"/>
              </a:rPr>
              <a:t>званому </a:t>
            </a:r>
            <a:r>
              <a:rPr lang="ru-RU" dirty="0">
                <a:latin typeface="Bahnschrift SemiCondensed" panose="020B0502040204020203" pitchFamily="34" charset="0"/>
              </a:rPr>
              <a:t>«</a:t>
            </a:r>
            <a:r>
              <a:rPr lang="ru-RU" dirty="0" err="1">
                <a:latin typeface="Bahnschrift SemiCondensed" panose="020B0502040204020203" pitchFamily="34" charset="0"/>
              </a:rPr>
              <a:t>майданчику</a:t>
            </a:r>
            <a:r>
              <a:rPr lang="ru-RU" dirty="0">
                <a:latin typeface="Bahnschrift SemiCondensed" panose="020B0502040204020203" pitchFamily="34" charset="0"/>
              </a:rPr>
              <a:t> А» </a:t>
            </a:r>
            <a:r>
              <a:rPr lang="ru-RU" dirty="0" err="1">
                <a:latin typeface="Bahnschrift SemiCondensed" panose="020B0502040204020203" pitchFamily="34" charset="0"/>
              </a:rPr>
              <a:t>було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виявлено</a:t>
            </a:r>
            <a:r>
              <a:rPr lang="ru-RU" dirty="0">
                <a:latin typeface="Bahnschrift SemiCondensed" panose="020B0502040204020203" pitchFamily="34" charset="0"/>
              </a:rPr>
              <a:t> могильник, в </a:t>
            </a:r>
            <a:r>
              <a:rPr lang="ru-RU" dirty="0" err="1">
                <a:latin typeface="Bahnschrift SemiCondensed" panose="020B0502040204020203" pitchFamily="34" charset="0"/>
              </a:rPr>
              <a:t>який</a:t>
            </a:r>
            <a:r>
              <a:rPr lang="ru-RU" dirty="0">
                <a:latin typeface="Bahnschrift SemiCondensed" panose="020B0502040204020203" pitchFamily="34" charset="0"/>
              </a:rPr>
              <a:t> входило до 50-ти </a:t>
            </a:r>
            <a:r>
              <a:rPr lang="ru-RU" dirty="0" err="1">
                <a:latin typeface="Bahnschrift SemiCondensed" panose="020B0502040204020203" pitchFamily="34" charset="0"/>
              </a:rPr>
              <a:t>курганів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які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мали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різні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розміри</a:t>
            </a:r>
            <a:r>
              <a:rPr lang="ru-RU" dirty="0">
                <a:latin typeface="Bahnschrift SemiCondensed" panose="020B0502040204020203" pitchFamily="34" charset="0"/>
              </a:rPr>
              <a:t> і </a:t>
            </a:r>
            <a:r>
              <a:rPr lang="ru-RU" dirty="0" err="1">
                <a:latin typeface="Bahnschrift SemiCondensed" panose="020B0502040204020203" pitchFamily="34" charset="0"/>
              </a:rPr>
              <a:t>форми</a:t>
            </a:r>
            <a:r>
              <a:rPr lang="ru-RU" dirty="0">
                <a:latin typeface="Bahnschrift SemiCondensed" panose="020B0502040204020203" pitchFamily="34" charset="0"/>
              </a:rPr>
              <a:t>. В </a:t>
            </a:r>
            <a:r>
              <a:rPr lang="ru-RU" dirty="0" err="1">
                <a:latin typeface="Bahnschrift SemiCondensed" panose="020B0502040204020203" pitchFamily="34" charset="0"/>
              </a:rPr>
              <a:t>цілому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курганний</a:t>
            </a:r>
            <a:r>
              <a:rPr lang="ru-RU" dirty="0">
                <a:latin typeface="Bahnschrift SemiCondensed" panose="020B0502040204020203" pitchFamily="34" charset="0"/>
              </a:rPr>
              <a:t> могильник </a:t>
            </a:r>
            <a:r>
              <a:rPr lang="ru-RU" dirty="0" err="1">
                <a:latin typeface="Bahnschrift SemiCondensed" panose="020B0502040204020203" pitchFamily="34" charset="0"/>
              </a:rPr>
              <a:t>простягнувся</a:t>
            </a:r>
            <a:r>
              <a:rPr lang="ru-RU" dirty="0">
                <a:latin typeface="Bahnschrift SemiCondensed" panose="020B0502040204020203" pitchFamily="34" charset="0"/>
              </a:rPr>
              <a:t> в </a:t>
            </a:r>
            <a:r>
              <a:rPr lang="ru-RU" dirty="0" err="1">
                <a:latin typeface="Bahnschrift SemiCondensed" panose="020B0502040204020203" pitchFamily="34" charset="0"/>
              </a:rPr>
              <a:t>напрямку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північний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схід</a:t>
            </a:r>
            <a:r>
              <a:rPr lang="ru-RU" dirty="0" smtClean="0">
                <a:latin typeface="Bahnschrift SemiCondensed" panose="020B0502040204020203" pitchFamily="34" charset="0"/>
              </a:rPr>
              <a:t> - </a:t>
            </a:r>
            <a:r>
              <a:rPr lang="ru-RU" dirty="0" err="1">
                <a:latin typeface="Bahnschrift SemiCondensed" panose="020B0502040204020203" pitchFamily="34" charset="0"/>
              </a:rPr>
              <a:t>південний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захід</a:t>
            </a:r>
            <a:r>
              <a:rPr lang="ru-RU" dirty="0">
                <a:latin typeface="Bahnschrift SemiCondensed" panose="020B0502040204020203" pitchFamily="34" charset="0"/>
              </a:rPr>
              <a:t> і </a:t>
            </a:r>
            <a:r>
              <a:rPr lang="ru-RU" dirty="0" err="1">
                <a:latin typeface="Bahnschrift SemiCondensed" panose="020B0502040204020203" pitchFamily="34" charset="0"/>
              </a:rPr>
              <a:t>поділявся</a:t>
            </a:r>
            <a:r>
              <a:rPr lang="ru-RU" dirty="0">
                <a:latin typeface="Bahnschrift SemiCondensed" panose="020B0502040204020203" pitchFamily="34" charset="0"/>
              </a:rPr>
              <a:t> на </a:t>
            </a:r>
            <a:r>
              <a:rPr lang="ru-RU" dirty="0" err="1">
                <a:latin typeface="Bahnschrift SemiCondensed" panose="020B0502040204020203" pitchFamily="34" charset="0"/>
              </a:rPr>
              <a:t>дві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групи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які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знаходилися</a:t>
            </a:r>
            <a:r>
              <a:rPr lang="ru-RU" dirty="0">
                <a:latin typeface="Bahnschrift SemiCondensed" panose="020B0502040204020203" pitchFamily="34" charset="0"/>
              </a:rPr>
              <a:t> в 500 метрах одна </a:t>
            </a:r>
            <a:r>
              <a:rPr lang="ru-RU" dirty="0" err="1">
                <a:latin typeface="Bahnschrift SemiCondensed" panose="020B0502040204020203" pitchFamily="34" charset="0"/>
              </a:rPr>
              <a:t>від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одної</a:t>
            </a:r>
            <a:r>
              <a:rPr lang="ru-RU" dirty="0">
                <a:latin typeface="Bahnschrift SemiCondensed" panose="020B0502040204020203" pitchFamily="34" charset="0"/>
              </a:rPr>
              <a:t>. </a:t>
            </a:r>
            <a:r>
              <a:rPr lang="ru-RU" dirty="0" err="1">
                <a:latin typeface="Bahnschrift SemiCondensed" panose="020B0502040204020203" pitchFamily="34" charset="0"/>
              </a:rPr>
              <a:t>Між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курганними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насипами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був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виявлений</a:t>
            </a:r>
            <a:r>
              <a:rPr lang="ru-RU" dirty="0">
                <a:latin typeface="Bahnschrift SemiCondensed" panose="020B0502040204020203" pitchFamily="34" charset="0"/>
              </a:rPr>
              <a:t> вал </a:t>
            </a:r>
            <a:r>
              <a:rPr lang="ru-RU" dirty="0" err="1">
                <a:latin typeface="Bahnschrift SemiCondensed" panose="020B0502040204020203" pitchFamily="34" charset="0"/>
              </a:rPr>
              <a:t>висотою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від</a:t>
            </a:r>
            <a:r>
              <a:rPr lang="ru-RU" dirty="0">
                <a:latin typeface="Bahnschrift SemiCondensed" panose="020B0502040204020203" pitchFamily="34" charset="0"/>
              </a:rPr>
              <a:t> 45 до 85 см. Вал </a:t>
            </a:r>
            <a:r>
              <a:rPr lang="ru-RU" dirty="0" err="1">
                <a:latin typeface="Bahnschrift SemiCondensed" panose="020B0502040204020203" pitchFamily="34" charset="0"/>
              </a:rPr>
              <a:t>створював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спорудження-укріплення</a:t>
            </a:r>
            <a:r>
              <a:rPr lang="ru-RU" dirty="0">
                <a:latin typeface="Bahnschrift SemiCondensed" panose="020B0502040204020203" pitchFamily="34" charset="0"/>
              </a:rPr>
              <a:t> у </a:t>
            </a:r>
            <a:r>
              <a:rPr lang="ru-RU" dirty="0" err="1">
                <a:latin typeface="Bahnschrift SemiCondensed" panose="020B0502040204020203" pitchFamily="34" charset="0"/>
              </a:rPr>
              <a:t>вигляді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прямокутника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довжиною</a:t>
            </a:r>
            <a:r>
              <a:rPr lang="ru-RU" dirty="0">
                <a:latin typeface="Bahnschrift SemiCondensed" panose="020B0502040204020203" pitchFamily="34" charset="0"/>
              </a:rPr>
              <a:t> 82 </a:t>
            </a:r>
            <a:r>
              <a:rPr lang="ru-RU" dirty="0" err="1" smtClean="0">
                <a:latin typeface="Bahnschrift SemiCondensed" panose="020B0502040204020203" pitchFamily="34" charset="0"/>
              </a:rPr>
              <a:t>метрів</a:t>
            </a:r>
            <a:r>
              <a:rPr lang="ru-RU" dirty="0" smtClean="0">
                <a:latin typeface="Bahnschrift SemiCondensed" panose="020B0502040204020203" pitchFamily="34" charset="0"/>
              </a:rPr>
              <a:t> і </a:t>
            </a:r>
            <a:r>
              <a:rPr lang="ru-RU" dirty="0">
                <a:latin typeface="Bahnschrift SemiCondensed" panose="020B0502040204020203" pitchFamily="34" charset="0"/>
              </a:rPr>
              <a:t>шириною 51 </a:t>
            </a:r>
            <a:r>
              <a:rPr lang="ru-RU" dirty="0" err="1" smtClean="0">
                <a:latin typeface="Bahnschrift SemiCondensed" panose="020B0502040204020203" pitchFamily="34" charset="0"/>
              </a:rPr>
              <a:t>метрів</a:t>
            </a:r>
            <a:r>
              <a:rPr lang="ru-RU" dirty="0" smtClean="0">
                <a:latin typeface="Bahnschrift SemiCondensed" panose="020B0502040204020203" pitchFamily="34" charset="0"/>
              </a:rPr>
              <a:t>. </a:t>
            </a:r>
            <a:r>
              <a:rPr lang="ru-RU" dirty="0" err="1">
                <a:latin typeface="Bahnschrift SemiCondensed" panose="020B0502040204020203" pitchFamily="34" charset="0"/>
              </a:rPr>
              <a:t>Під</a:t>
            </a:r>
            <a:r>
              <a:rPr lang="ru-RU" dirty="0">
                <a:latin typeface="Bahnschrift SemiCondensed" panose="020B0502040204020203" pitchFamily="34" charset="0"/>
              </a:rPr>
              <a:t> час </a:t>
            </a:r>
            <a:r>
              <a:rPr lang="ru-RU" dirty="0" err="1">
                <a:latin typeface="Bahnschrift SemiCondensed" panose="020B0502040204020203" pitchFamily="34" charset="0"/>
              </a:rPr>
              <a:t>розкопок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цієї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споруди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було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знайдено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багато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фрагментів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давнього</a:t>
            </a:r>
            <a:r>
              <a:rPr lang="ru-RU" dirty="0">
                <a:latin typeface="Bahnschrift SemiCondensed" panose="020B0502040204020203" pitchFamily="34" charset="0"/>
              </a:rPr>
              <a:t> посуду і </a:t>
            </a:r>
            <a:r>
              <a:rPr lang="ru-RU" dirty="0" err="1">
                <a:latin typeface="Bahnschrift SemiCondensed" panose="020B0502040204020203" pitchFamily="34" charset="0"/>
              </a:rPr>
              <a:t>кінських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кісток</a:t>
            </a:r>
            <a:r>
              <a:rPr lang="ru-RU" dirty="0">
                <a:latin typeface="Bahnschrift SemiCondensed" panose="020B0502040204020203" pitchFamily="34" charset="0"/>
              </a:rPr>
              <a:t>. У </a:t>
            </a:r>
            <a:r>
              <a:rPr lang="ru-RU" dirty="0" err="1">
                <a:latin typeface="Bahnschrift SemiCondensed" panose="020B0502040204020203" pitchFamily="34" charset="0"/>
              </a:rPr>
              <a:t>східній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частині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зміцнення</a:t>
            </a:r>
            <a:r>
              <a:rPr lang="ru-RU" dirty="0">
                <a:latin typeface="Bahnschrift SemiCondensed" panose="020B0502040204020203" pitchFamily="34" charset="0"/>
              </a:rPr>
              <a:t> археологи </a:t>
            </a:r>
            <a:r>
              <a:rPr lang="ru-RU" dirty="0" err="1">
                <a:latin typeface="Bahnschrift SemiCondensed" panose="020B0502040204020203" pitchFamily="34" charset="0"/>
              </a:rPr>
              <a:t>виявили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зруйновану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кільцеву</a:t>
            </a:r>
            <a:r>
              <a:rPr lang="ru-RU" dirty="0">
                <a:latin typeface="Bahnschrift SemiCondensed" panose="020B0502040204020203" pitchFamily="34" charset="0"/>
              </a:rPr>
              <a:t> обкладку з </a:t>
            </a:r>
            <a:r>
              <a:rPr lang="ru-RU" dirty="0" err="1">
                <a:latin typeface="Bahnschrift SemiCondensed" panose="020B0502040204020203" pitchFamily="34" charset="0"/>
              </a:rPr>
              <a:t>каменю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площею</a:t>
            </a:r>
            <a:r>
              <a:rPr lang="ru-RU" dirty="0">
                <a:latin typeface="Bahnschrift SemiCondensed" panose="020B0502040204020203" pitchFamily="34" charset="0"/>
              </a:rPr>
              <a:t> 29 кв. </a:t>
            </a:r>
            <a:r>
              <a:rPr lang="ru-RU" dirty="0" err="1">
                <a:latin typeface="Bahnschrift SemiCondensed" panose="020B0502040204020203" pitchFamily="34" charset="0"/>
              </a:rPr>
              <a:t>метрів</a:t>
            </a:r>
            <a:r>
              <a:rPr lang="ru-RU" dirty="0">
                <a:latin typeface="Bahnschrift SemiCondensed" panose="020B0502040204020203" pitchFamily="34" charset="0"/>
              </a:rPr>
              <a:t>. В </a:t>
            </a:r>
            <a:r>
              <a:rPr lang="ru-RU" dirty="0" err="1">
                <a:latin typeface="Bahnschrift SemiCondensed" panose="020B0502040204020203" pitchFamily="34" charset="0"/>
              </a:rPr>
              <a:t>її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центрі</a:t>
            </a:r>
            <a:r>
              <a:rPr lang="ru-RU" dirty="0">
                <a:latin typeface="Bahnschrift SemiCondensed" panose="020B0502040204020203" pitchFamily="34" charset="0"/>
              </a:rPr>
              <a:t> на </a:t>
            </a:r>
            <a:r>
              <a:rPr lang="ru-RU" dirty="0" err="1">
                <a:latin typeface="Bahnschrift SemiCondensed" panose="020B0502040204020203" pitchFamily="34" charset="0"/>
              </a:rPr>
              <a:t>глибині</a:t>
            </a:r>
            <a:r>
              <a:rPr lang="ru-RU" dirty="0">
                <a:latin typeface="Bahnschrift SemiCondensed" panose="020B0502040204020203" pitchFamily="34" charset="0"/>
              </a:rPr>
              <a:t> до 2-х </a:t>
            </a:r>
            <a:r>
              <a:rPr lang="ru-RU" dirty="0" err="1">
                <a:latin typeface="Bahnschrift SemiCondensed" panose="020B0502040204020203" pitchFamily="34" charset="0"/>
              </a:rPr>
              <a:t>метрів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було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поховання</a:t>
            </a:r>
            <a:r>
              <a:rPr lang="ru-RU" dirty="0">
                <a:latin typeface="Bahnschrift SemiCondensed" panose="020B0502040204020203" pitchFamily="34" charset="0"/>
              </a:rPr>
              <a:t>, на </a:t>
            </a:r>
            <a:r>
              <a:rPr lang="ru-RU" dirty="0" err="1">
                <a:latin typeface="Bahnschrift SemiCondensed" panose="020B0502040204020203" pitchFamily="34" charset="0"/>
              </a:rPr>
              <a:t>користь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якого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свідчили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знайдені</a:t>
            </a:r>
            <a:r>
              <a:rPr lang="ru-RU" dirty="0">
                <a:latin typeface="Bahnschrift SemiCondensed" panose="020B0502040204020203" pitchFamily="34" charset="0"/>
              </a:rPr>
              <a:t> тут </a:t>
            </a:r>
            <a:r>
              <a:rPr lang="ru-RU" dirty="0" err="1">
                <a:latin typeface="Bahnschrift SemiCondensed" panose="020B0502040204020203" pitchFamily="34" charset="0"/>
              </a:rPr>
              <a:t>людські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кістки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стріли</a:t>
            </a:r>
            <a:r>
              <a:rPr lang="ru-RU" dirty="0">
                <a:latin typeface="Bahnschrift SemiCondensed" panose="020B0502040204020203" pitchFamily="34" charset="0"/>
              </a:rPr>
              <a:t> і </a:t>
            </a:r>
            <a:r>
              <a:rPr lang="ru-RU" dirty="0" err="1">
                <a:latin typeface="Bahnschrift SemiCondensed" panose="020B0502040204020203" pitchFamily="34" charset="0"/>
              </a:rPr>
              <a:t>камені</a:t>
            </a:r>
            <a:r>
              <a:rPr lang="ru-RU" dirty="0" smtClean="0">
                <a:latin typeface="Bahnschrift SemiCondensed" panose="020B0502040204020203" pitchFamily="34" charset="0"/>
              </a:rPr>
              <a:t>."</a:t>
            </a:r>
            <a:endParaRPr lang="ru-RU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83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warshistory.ru/wp-content/uploads/mesto-gibeli-svyatoslava-na-karte_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528" y="423454"/>
            <a:ext cx="3754944" cy="59960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54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1833204"/>
            <a:ext cx="9612971" cy="2852737"/>
          </a:xfrm>
        </p:spPr>
        <p:txBody>
          <a:bodyPr>
            <a:normAutofit/>
          </a:bodyPr>
          <a:lstStyle/>
          <a:p>
            <a:r>
              <a:rPr lang="uk-UA" dirty="0" err="1">
                <a:latin typeface="Bahnschrift SemiBold SemiConden" panose="020B0502040204020203" pitchFamily="34" charset="0"/>
              </a:rPr>
              <a:t>Микільське</a:t>
            </a:r>
            <a:r>
              <a:rPr lang="uk-UA" dirty="0">
                <a:latin typeface="Bahnschrift SemiBold SemiConden" panose="020B0502040204020203" pitchFamily="34" charset="0"/>
              </a:rPr>
              <a:t>-на-Дніпрі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65025" y="4748172"/>
            <a:ext cx="9612971" cy="523623"/>
          </a:xfrm>
        </p:spPr>
        <p:txBody>
          <a:bodyPr/>
          <a:lstStyle/>
          <a:p>
            <a:r>
              <a:rPr lang="uk-UA" dirty="0" smtClean="0">
                <a:latin typeface="Bahnschrift SemiCondensed" panose="020B0502040204020203" pitchFamily="34" charset="0"/>
              </a:rPr>
              <a:t>Перше вірогідне місце загибелі Святослава</a:t>
            </a:r>
            <a:endParaRPr lang="uk-UA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3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1833204"/>
            <a:ext cx="9612971" cy="2852737"/>
          </a:xfrm>
        </p:spPr>
        <p:txBody>
          <a:bodyPr>
            <a:normAutofit/>
          </a:bodyPr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Висновок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Висновок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799600"/>
            <a:ext cx="9786026" cy="3959174"/>
          </a:xfrm>
        </p:spPr>
        <p:txBody>
          <a:bodyPr>
            <a:normAutofit/>
          </a:bodyPr>
          <a:lstStyle/>
          <a:p>
            <a:pPr algn="just" fontAlgn="base"/>
            <a:r>
              <a:rPr lang="ru-RU" dirty="0">
                <a:latin typeface="Bahnschrift SemiCondensed" panose="020B0502040204020203" pitchFamily="34" charset="0"/>
              </a:rPr>
              <a:t>Про те, де </a:t>
            </a:r>
            <a:r>
              <a:rPr lang="ru-RU" dirty="0" err="1">
                <a:latin typeface="Bahnschrift SemiCondensed" panose="020B0502040204020203" pitchFamily="34" charset="0"/>
              </a:rPr>
              <a:t>саме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довелося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прийняти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останній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бій</a:t>
            </a:r>
            <a:r>
              <a:rPr lang="ru-RU" dirty="0">
                <a:latin typeface="Bahnschrift SemiCondensed" panose="020B0502040204020203" pitchFamily="34" charset="0"/>
              </a:rPr>
              <a:t> Святославу, </a:t>
            </a:r>
            <a:r>
              <a:rPr lang="ru-RU" dirty="0" err="1">
                <a:latin typeface="Bahnschrift SemiCondensed" panose="020B0502040204020203" pitchFamily="34" charset="0"/>
              </a:rPr>
              <a:t>історики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сперечаються</a:t>
            </a:r>
            <a:r>
              <a:rPr lang="ru-RU" dirty="0">
                <a:latin typeface="Bahnschrift SemiCondensed" panose="020B0502040204020203" pitchFamily="34" charset="0"/>
              </a:rPr>
              <a:t> до </a:t>
            </a:r>
            <a:r>
              <a:rPr lang="ru-RU" dirty="0" err="1">
                <a:latin typeface="Bahnschrift SemiCondensed" panose="020B0502040204020203" pitchFamily="34" charset="0"/>
              </a:rPr>
              <a:t>цих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пір</a:t>
            </a:r>
            <a:r>
              <a:rPr lang="ru-RU" dirty="0" smtClean="0">
                <a:latin typeface="Bahnschrift SemiCondensed" panose="020B0502040204020203" pitchFamily="34" charset="0"/>
              </a:rPr>
              <a:t>. </a:t>
            </a:r>
            <a:r>
              <a:rPr lang="ru-RU" dirty="0" err="1" smtClean="0">
                <a:latin typeface="Bahnschrift SemiCondensed" panose="020B0502040204020203" pitchFamily="34" charset="0"/>
              </a:rPr>
              <a:t>Можна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виділити</a:t>
            </a:r>
            <a:r>
              <a:rPr lang="ru-RU" dirty="0" smtClean="0">
                <a:latin typeface="Bahnschrift SemiCondensed" panose="020B0502040204020203" pitchFamily="34" charset="0"/>
              </a:rPr>
              <a:t> три </a:t>
            </a:r>
            <a:r>
              <a:rPr lang="ru-RU" dirty="0" err="1">
                <a:latin typeface="Bahnschrift SemiCondensed" panose="020B0502040204020203" pitchFamily="34" charset="0"/>
              </a:rPr>
              <a:t>теорії</a:t>
            </a:r>
            <a:r>
              <a:rPr lang="ru-RU" dirty="0">
                <a:latin typeface="Bahnschrift SemiCondensed" panose="020B0502040204020203" pitchFamily="34" charset="0"/>
              </a:rPr>
              <a:t>, до </a:t>
            </a:r>
            <a:r>
              <a:rPr lang="ru-RU" dirty="0" err="1">
                <a:latin typeface="Bahnschrift SemiCondensed" panose="020B0502040204020203" pitchFamily="34" charset="0"/>
              </a:rPr>
              <a:t>яких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схиляються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фахівці</a:t>
            </a:r>
            <a:r>
              <a:rPr lang="ru-RU" dirty="0" smtClean="0">
                <a:latin typeface="Bahnschrift SemiCondensed" panose="020B0502040204020203" pitchFamily="34" charset="0"/>
              </a:rPr>
              <a:t>:</a:t>
            </a:r>
          </a:p>
          <a:p>
            <a:pPr marL="987552" lvl="1" indent="-457200" algn="just" fontAlgn="base">
              <a:buFont typeface="+mj-lt"/>
              <a:buAutoNum type="arabicPeriod"/>
            </a:pPr>
            <a:r>
              <a:rPr lang="ru-RU" i="0" dirty="0" err="1" smtClean="0">
                <a:latin typeface="Bahnschrift SemiCondensed" panose="020B0502040204020203" pitchFamily="34" charset="0"/>
              </a:rPr>
              <a:t>Місце</a:t>
            </a:r>
            <a:r>
              <a:rPr lang="ru-RU" i="0" dirty="0" smtClean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розташоване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якраз</a:t>
            </a:r>
            <a:r>
              <a:rPr lang="ru-RU" i="0" dirty="0">
                <a:latin typeface="Bahnschrift SemiCondensed" panose="020B0502040204020203" pitchFamily="34" charset="0"/>
              </a:rPr>
              <a:t> перед </a:t>
            </a:r>
            <a:r>
              <a:rPr lang="ru-RU" i="0" dirty="0" err="1">
                <a:latin typeface="Bahnschrift SemiCondensed" panose="020B0502040204020203" pitchFamily="34" charset="0"/>
              </a:rPr>
              <a:t>найстрашнішим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дніпровським</a:t>
            </a:r>
            <a:r>
              <a:rPr lang="ru-RU" i="0" dirty="0">
                <a:latin typeface="Bahnschrift SemiCondensed" panose="020B0502040204020203" pitchFamily="34" charset="0"/>
              </a:rPr>
              <a:t> порогом - </a:t>
            </a:r>
            <a:r>
              <a:rPr lang="ru-RU" i="0" dirty="0" err="1">
                <a:latin typeface="Bahnschrift SemiCondensed" panose="020B0502040204020203" pitchFamily="34" charset="0"/>
              </a:rPr>
              <a:t>Ненаситці</a:t>
            </a:r>
            <a:r>
              <a:rPr lang="ru-RU" i="0" dirty="0">
                <a:latin typeface="Bahnschrift SemiCondensed" panose="020B0502040204020203" pitchFamily="34" charset="0"/>
              </a:rPr>
              <a:t>. </a:t>
            </a:r>
            <a:r>
              <a:rPr lang="ru-RU" i="0" dirty="0" err="1">
                <a:latin typeface="Bahnschrift SemiCondensed" panose="020B0502040204020203" pitchFamily="34" charset="0"/>
              </a:rPr>
              <a:t>Подолати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цей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поріг</a:t>
            </a:r>
            <a:r>
              <a:rPr lang="ru-RU" i="0" dirty="0">
                <a:latin typeface="Bahnschrift SemiCondensed" panose="020B0502040204020203" pitchFamily="34" charset="0"/>
              </a:rPr>
              <a:t> по </a:t>
            </a:r>
            <a:r>
              <a:rPr lang="ru-RU" i="0" dirty="0" err="1">
                <a:latin typeface="Bahnschrift SemiCondensed" panose="020B0502040204020203" pitchFamily="34" charset="0"/>
              </a:rPr>
              <a:t>воді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було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неможливо</a:t>
            </a:r>
            <a:r>
              <a:rPr lang="ru-RU" i="0" dirty="0">
                <a:latin typeface="Bahnschrift SemiCondensed" panose="020B0502040204020203" pitchFamily="34" charset="0"/>
              </a:rPr>
              <a:t>, а </a:t>
            </a:r>
            <a:r>
              <a:rPr lang="ru-RU" i="0" dirty="0" err="1">
                <a:latin typeface="Bahnschrift SemiCondensed" panose="020B0502040204020203" pitchFamily="34" charset="0"/>
              </a:rPr>
              <a:t>обійти</a:t>
            </a:r>
            <a:r>
              <a:rPr lang="ru-RU" i="0" dirty="0">
                <a:latin typeface="Bahnschrift SemiCondensed" panose="020B0502040204020203" pitchFamily="34" charset="0"/>
              </a:rPr>
              <a:t> по </a:t>
            </a:r>
            <a:r>
              <a:rPr lang="ru-RU" i="0" dirty="0" err="1">
                <a:latin typeface="Bahnschrift SemiCondensed" panose="020B0502040204020203" pitchFamily="34" charset="0"/>
              </a:rPr>
              <a:t>березі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заважали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 smtClean="0">
                <a:latin typeface="Bahnschrift SemiCondensed" panose="020B0502040204020203" pitchFamily="34" charset="0"/>
              </a:rPr>
              <a:t>печеніги</a:t>
            </a:r>
            <a:r>
              <a:rPr lang="ru-RU" i="0" dirty="0" smtClean="0">
                <a:latin typeface="Bahnschrift SemiCondensed" panose="020B0502040204020203" pitchFamily="34" charset="0"/>
              </a:rPr>
              <a:t>.</a:t>
            </a:r>
          </a:p>
          <a:p>
            <a:pPr marL="987552" lvl="1" indent="-457200" algn="just" fontAlgn="base">
              <a:buFont typeface="+mj-lt"/>
              <a:buAutoNum type="arabicPeriod"/>
            </a:pPr>
            <a:r>
              <a:rPr lang="ru-RU" i="0" dirty="0">
                <a:latin typeface="Bahnschrift SemiCondensed" panose="020B0502040204020203" pitchFamily="34" charset="0"/>
              </a:rPr>
              <a:t>В </a:t>
            </a:r>
            <a:r>
              <a:rPr lang="ru-RU" i="0" dirty="0" err="1">
                <a:latin typeface="Bahnschrift SemiCondensed" panose="020B0502040204020203" pitchFamily="34" charset="0"/>
              </a:rPr>
              <a:t>районі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Павло-Кічкас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smtClean="0">
                <a:latin typeface="Bahnschrift SemiCondensed" panose="020B0502040204020203" pitchFamily="34" charset="0"/>
              </a:rPr>
              <a:t>- </a:t>
            </a:r>
            <a:r>
              <a:rPr lang="ru-RU" i="0" dirty="0">
                <a:latin typeface="Bahnschrift SemiCondensed" panose="020B0502040204020203" pitchFamily="34" charset="0"/>
              </a:rPr>
              <a:t>напевно сама </a:t>
            </a:r>
            <a:r>
              <a:rPr lang="ru-RU" i="0" dirty="0" err="1">
                <a:latin typeface="Bahnschrift SemiCondensed" panose="020B0502040204020203" pitchFamily="34" charset="0"/>
              </a:rPr>
              <a:t>обгрунтована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теорія</a:t>
            </a:r>
            <a:r>
              <a:rPr lang="ru-RU" i="0" dirty="0">
                <a:latin typeface="Bahnschrift SemiCondensed" panose="020B0502040204020203" pitchFamily="34" charset="0"/>
              </a:rPr>
              <a:t>. </a:t>
            </a:r>
            <a:r>
              <a:rPr lang="ru-RU" i="0" dirty="0" err="1">
                <a:latin typeface="Bahnschrift SemiCondensed" panose="020B0502040204020203" pitchFamily="34" charset="0"/>
              </a:rPr>
              <a:t>Місцевість</a:t>
            </a:r>
            <a:r>
              <a:rPr lang="ru-RU" i="0" dirty="0">
                <a:latin typeface="Bahnschrift SemiCondensed" panose="020B0502040204020203" pitchFamily="34" charset="0"/>
              </a:rPr>
              <a:t> з </a:t>
            </a:r>
            <a:r>
              <a:rPr lang="ru-RU" i="0" dirty="0" err="1">
                <a:latin typeface="Bahnschrift SemiCondensed" panose="020B0502040204020203" pitchFamily="34" charset="0"/>
              </a:rPr>
              <a:t>трьох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сторін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захищена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природними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водними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перешкодами</a:t>
            </a:r>
            <a:r>
              <a:rPr lang="ru-RU" i="0" dirty="0">
                <a:latin typeface="Bahnschrift SemiCondensed" panose="020B0502040204020203" pitchFamily="34" charset="0"/>
              </a:rPr>
              <a:t>, </a:t>
            </a:r>
            <a:r>
              <a:rPr lang="ru-RU" i="0" dirty="0" err="1">
                <a:latin typeface="Bahnschrift SemiCondensed" panose="020B0502040204020203" pitchFamily="34" charset="0"/>
              </a:rPr>
              <a:t>знаходиться</a:t>
            </a:r>
            <a:r>
              <a:rPr lang="ru-RU" i="0" dirty="0">
                <a:latin typeface="Bahnschrift SemiCondensed" panose="020B0502040204020203" pitchFamily="34" charset="0"/>
              </a:rPr>
              <a:t> на </a:t>
            </a:r>
            <a:r>
              <a:rPr lang="ru-RU" i="0" dirty="0" err="1">
                <a:latin typeface="Bahnschrift SemiCondensed" panose="020B0502040204020203" pitchFamily="34" charset="0"/>
              </a:rPr>
              <a:t>узвишші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що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зручно</a:t>
            </a:r>
            <a:r>
              <a:rPr lang="ru-RU" i="0" dirty="0">
                <a:latin typeface="Bahnschrift SemiCondensed" panose="020B0502040204020203" pitchFamily="34" charset="0"/>
              </a:rPr>
              <a:t> для </a:t>
            </a:r>
            <a:r>
              <a:rPr lang="ru-RU" i="0" dirty="0" err="1">
                <a:latin typeface="Bahnschrift SemiCondensed" panose="020B0502040204020203" pitchFamily="34" charset="0"/>
              </a:rPr>
              <a:t>організації</a:t>
            </a:r>
            <a:r>
              <a:rPr lang="ru-RU" i="0" dirty="0">
                <a:latin typeface="Bahnschrift SemiCondensed" panose="020B0502040204020203" pitchFamily="34" charset="0"/>
              </a:rPr>
              <a:t> табору. </a:t>
            </a:r>
            <a:r>
              <a:rPr lang="ru-RU" i="0" dirty="0" err="1">
                <a:latin typeface="Bahnschrift SemiCondensed" panose="020B0502040204020203" pitchFamily="34" charset="0"/>
              </a:rPr>
              <a:t>Крім</a:t>
            </a:r>
            <a:r>
              <a:rPr lang="ru-RU" i="0" dirty="0">
                <a:latin typeface="Bahnschrift SemiCondensed" panose="020B0502040204020203" pitchFamily="34" charset="0"/>
              </a:rPr>
              <a:t> того в </a:t>
            </a:r>
            <a:r>
              <a:rPr lang="ru-RU" i="0" dirty="0" smtClean="0">
                <a:latin typeface="Bahnschrift SemiCondensed" panose="020B0502040204020203" pitchFamily="34" charset="0"/>
              </a:rPr>
              <a:t>30-х </a:t>
            </a:r>
            <a:r>
              <a:rPr lang="ru-RU" i="0" dirty="0">
                <a:latin typeface="Bahnschrift SemiCondensed" panose="020B0502040204020203" pitchFamily="34" charset="0"/>
              </a:rPr>
              <a:t>роках </a:t>
            </a:r>
            <a:r>
              <a:rPr lang="ru-RU" i="0" dirty="0" err="1">
                <a:latin typeface="Bahnschrift SemiCondensed" panose="020B0502040204020203" pitchFamily="34" charset="0"/>
              </a:rPr>
              <a:t>минулого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століття</a:t>
            </a:r>
            <a:r>
              <a:rPr lang="ru-RU" i="0" dirty="0">
                <a:latin typeface="Bahnschrift SemiCondensed" panose="020B0502040204020203" pitchFamily="34" charset="0"/>
              </a:rPr>
              <a:t> при </a:t>
            </a:r>
            <a:r>
              <a:rPr lang="ru-RU" i="0" dirty="0" err="1">
                <a:latin typeface="Bahnschrift SemiCondensed" panose="020B0502040204020203" pitchFamily="34" charset="0"/>
              </a:rPr>
              <a:t>будівництві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заводської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зони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був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виявлений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величезний</a:t>
            </a:r>
            <a:r>
              <a:rPr lang="ru-RU" i="0" dirty="0">
                <a:latin typeface="Bahnschrift SemiCondensed" panose="020B0502040204020203" pitchFamily="34" charset="0"/>
              </a:rPr>
              <a:t> скарб. </a:t>
            </a:r>
            <a:r>
              <a:rPr lang="ru-RU" i="0" dirty="0" err="1">
                <a:latin typeface="Bahnschrift SemiCondensed" panose="020B0502040204020203" pitchFamily="34" charset="0"/>
              </a:rPr>
              <a:t>Сліди</a:t>
            </a:r>
            <a:r>
              <a:rPr lang="ru-RU" i="0" dirty="0">
                <a:latin typeface="Bahnschrift SemiCondensed" panose="020B0502040204020203" pitchFamily="34" charset="0"/>
              </a:rPr>
              <a:t> скарбу </a:t>
            </a:r>
            <a:r>
              <a:rPr lang="ru-RU" i="0" dirty="0" err="1">
                <a:latin typeface="Bahnschrift SemiCondensed" panose="020B0502040204020203" pitchFamily="34" charset="0"/>
              </a:rPr>
              <a:t>губляться</a:t>
            </a:r>
            <a:r>
              <a:rPr lang="ru-RU" i="0" dirty="0">
                <a:latin typeface="Bahnschrift SemiCondensed" panose="020B0502040204020203" pitchFamily="34" charset="0"/>
              </a:rPr>
              <a:t>, але </a:t>
            </a:r>
            <a:r>
              <a:rPr lang="ru-RU" i="0" dirty="0" err="1">
                <a:latin typeface="Bahnschrift SemiCondensed" panose="020B0502040204020203" pitchFamily="34" charset="0"/>
              </a:rPr>
              <a:t>судячи</a:t>
            </a:r>
            <a:r>
              <a:rPr lang="ru-RU" i="0" dirty="0">
                <a:latin typeface="Bahnschrift SemiCondensed" panose="020B0502040204020203" pitchFamily="34" charset="0"/>
              </a:rPr>
              <a:t> з </a:t>
            </a:r>
            <a:r>
              <a:rPr lang="ru-RU" i="0" dirty="0" err="1">
                <a:latin typeface="Bahnschrift SemiCondensed" panose="020B0502040204020203" pitchFamily="34" charset="0"/>
              </a:rPr>
              <a:t>його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розмірами</a:t>
            </a:r>
            <a:r>
              <a:rPr lang="ru-RU" i="0" dirty="0">
                <a:latin typeface="Bahnschrift SemiCondensed" panose="020B0502040204020203" pitchFamily="34" charset="0"/>
              </a:rPr>
              <a:t>, </a:t>
            </a:r>
            <a:r>
              <a:rPr lang="ru-RU" i="0" dirty="0" err="1">
                <a:latin typeface="Bahnschrift SemiCondensed" panose="020B0502040204020203" pitchFamily="34" charset="0"/>
              </a:rPr>
              <a:t>сучасники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знахідки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робили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висновок</a:t>
            </a:r>
            <a:r>
              <a:rPr lang="ru-RU" i="0" dirty="0">
                <a:latin typeface="Bahnschrift SemiCondensed" panose="020B0502040204020203" pitchFamily="34" charset="0"/>
              </a:rPr>
              <a:t>, </a:t>
            </a:r>
            <a:r>
              <a:rPr lang="ru-RU" i="0" dirty="0" err="1">
                <a:latin typeface="Bahnschrift SemiCondensed" panose="020B0502040204020203" pitchFamily="34" charset="0"/>
              </a:rPr>
              <a:t>що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це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була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багата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здобич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під</a:t>
            </a:r>
            <a:r>
              <a:rPr lang="ru-RU" i="0" dirty="0">
                <a:latin typeface="Bahnschrift SemiCondensed" panose="020B0502040204020203" pitchFamily="34" charset="0"/>
              </a:rPr>
              <a:t> стати походу, з </a:t>
            </a:r>
            <a:r>
              <a:rPr lang="ru-RU" i="0" dirty="0" err="1">
                <a:latin typeface="Bahnschrift SemiCondensed" panose="020B0502040204020203" pitchFamily="34" charset="0"/>
              </a:rPr>
              <a:t>якого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повертався</a:t>
            </a:r>
            <a:r>
              <a:rPr lang="ru-RU" i="0" dirty="0">
                <a:latin typeface="Bahnschrift SemiCondensed" panose="020B0502040204020203" pitchFamily="34" charset="0"/>
              </a:rPr>
              <a:t> Святослав</a:t>
            </a:r>
            <a:r>
              <a:rPr lang="ru-RU" i="0" dirty="0" smtClean="0">
                <a:latin typeface="Bahnschrift SemiCondensed" panose="020B0502040204020203" pitchFamily="34" charset="0"/>
              </a:rPr>
              <a:t>.</a:t>
            </a:r>
          </a:p>
          <a:p>
            <a:pPr marL="987552" lvl="1" indent="-457200" algn="just" fontAlgn="base">
              <a:buFont typeface="+mj-lt"/>
              <a:buAutoNum type="arabicPeriod"/>
            </a:pPr>
            <a:r>
              <a:rPr lang="ru-RU" i="0" dirty="0" smtClean="0">
                <a:latin typeface="Bahnschrift SemiCondensed" panose="020B0502040204020203" pitchFamily="34" charset="0"/>
              </a:rPr>
              <a:t>На </a:t>
            </a:r>
            <a:r>
              <a:rPr lang="ru-RU" i="0" dirty="0" err="1">
                <a:latin typeface="Bahnschrift SemiCondensed" panose="020B0502040204020203" pitchFamily="34" charset="0"/>
              </a:rPr>
              <a:t>Чорній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скелі</a:t>
            </a:r>
            <a:r>
              <a:rPr lang="ru-RU" i="0" dirty="0">
                <a:latin typeface="Bahnschrift SemiCondensed" panose="020B0502040204020203" pitchFamily="34" charset="0"/>
              </a:rPr>
              <a:t> на </a:t>
            </a:r>
            <a:r>
              <a:rPr lang="ru-RU" i="0" dirty="0" err="1">
                <a:latin typeface="Bahnschrift SemiCondensed" panose="020B0502040204020203" pitchFamily="34" charset="0"/>
              </a:rPr>
              <a:t>острові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Хортиця</a:t>
            </a:r>
            <a:r>
              <a:rPr lang="ru-RU" i="0" dirty="0">
                <a:latin typeface="Bahnschrift SemiCondensed" panose="020B0502040204020203" pitchFamily="34" charset="0"/>
              </a:rPr>
              <a:t>. На </a:t>
            </a:r>
            <a:r>
              <a:rPr lang="ru-RU" i="0" dirty="0" err="1">
                <a:latin typeface="Bahnschrift SemiCondensed" panose="020B0502040204020203" pitchFamily="34" charset="0"/>
              </a:rPr>
              <a:t>користь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цієї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>
                <a:latin typeface="Bahnschrift SemiCondensed" panose="020B0502040204020203" pitchFamily="34" charset="0"/>
              </a:rPr>
              <a:t>теорії</a:t>
            </a:r>
            <a:r>
              <a:rPr lang="ru-RU" i="0" dirty="0">
                <a:latin typeface="Bahnschrift SemiCondensed" panose="020B0502040204020203" pitchFamily="34" charset="0"/>
              </a:rPr>
              <a:t> </a:t>
            </a:r>
            <a:r>
              <a:rPr lang="ru-RU" i="0" dirty="0" err="1" smtClean="0">
                <a:latin typeface="Bahnschrift SemiCondensed" panose="020B0502040204020203" pitchFamily="34" charset="0"/>
              </a:rPr>
              <a:t>грають</a:t>
            </a:r>
            <a:r>
              <a:rPr lang="ru-RU" i="0" dirty="0" smtClean="0">
                <a:latin typeface="Bahnschrift SemiCondensed" panose="020B0502040204020203" pitchFamily="34" charset="0"/>
              </a:rPr>
              <a:t> </a:t>
            </a:r>
            <a:r>
              <a:rPr lang="ru-RU" i="0" dirty="0" err="1" smtClean="0">
                <a:latin typeface="Bahnschrift SemiCondensed" panose="020B0502040204020203" pitchFamily="34" charset="0"/>
              </a:rPr>
              <a:t>знахідки</a:t>
            </a:r>
            <a:r>
              <a:rPr lang="ru-RU" i="0" dirty="0" smtClean="0">
                <a:latin typeface="Bahnschrift SemiCondensed" panose="020B0502040204020203" pitchFamily="34" charset="0"/>
              </a:rPr>
              <a:t> </a:t>
            </a:r>
            <a:r>
              <a:rPr lang="ru-RU" i="0" dirty="0" err="1" smtClean="0">
                <a:latin typeface="Bahnschrift SemiCondensed" panose="020B0502040204020203" pitchFamily="34" charset="0"/>
              </a:rPr>
              <a:t>зброї</a:t>
            </a:r>
            <a:r>
              <a:rPr lang="ru-RU" i="0" dirty="0" smtClean="0">
                <a:latin typeface="Bahnschrift SemiCondensed" panose="020B0502040204020203" pitchFamily="34" charset="0"/>
              </a:rPr>
              <a:t>, </a:t>
            </a:r>
            <a:r>
              <a:rPr lang="ru-RU" i="0" dirty="0" err="1" smtClean="0">
                <a:latin typeface="Bahnschrift SemiCondensed" panose="020B0502040204020203" pitchFamily="34" charset="0"/>
              </a:rPr>
              <a:t>що</a:t>
            </a:r>
            <a:r>
              <a:rPr lang="ru-RU" i="0" dirty="0" smtClean="0">
                <a:latin typeface="Bahnschrift SemiCondensed" panose="020B0502040204020203" pitchFamily="34" charset="0"/>
              </a:rPr>
              <a:t> </a:t>
            </a:r>
            <a:r>
              <a:rPr lang="ru-RU" i="0" dirty="0" err="1" smtClean="0">
                <a:latin typeface="Bahnschrift SemiCondensed" panose="020B0502040204020203" pitchFamily="34" charset="0"/>
              </a:rPr>
              <a:t>приписують</a:t>
            </a:r>
            <a:r>
              <a:rPr lang="ru-RU" i="0" dirty="0" smtClean="0">
                <a:latin typeface="Bahnschrift SemiCondensed" panose="020B0502040204020203" pitchFamily="34" charset="0"/>
              </a:rPr>
              <a:t> </a:t>
            </a:r>
            <a:r>
              <a:rPr lang="ru-RU" i="0" dirty="0" err="1" smtClean="0">
                <a:latin typeface="Bahnschrift SemiCondensed" panose="020B0502040204020203" pitchFamily="34" charset="0"/>
              </a:rPr>
              <a:t>дружині</a:t>
            </a:r>
            <a:r>
              <a:rPr lang="ru-RU" i="0" dirty="0" smtClean="0">
                <a:latin typeface="Bahnschrift SemiCondensed" panose="020B0502040204020203" pitchFamily="34" charset="0"/>
              </a:rPr>
              <a:t> Святослава та самому князю.</a:t>
            </a:r>
            <a:endParaRPr lang="ru-RU" i="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5128" y="2871852"/>
            <a:ext cx="8361229" cy="1114297"/>
          </a:xfrm>
        </p:spPr>
        <p:txBody>
          <a:bodyPr/>
          <a:lstStyle/>
          <a:p>
            <a:r>
              <a:rPr lang="uk-UA" dirty="0" smtClean="0">
                <a:latin typeface="Bahnschrift SemiBold SemiConden" panose="020B0502040204020203" pitchFamily="34" charset="0"/>
              </a:rPr>
              <a:t>Дякую за увагу</a:t>
            </a:r>
            <a:endParaRPr lang="uk-UA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98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>
                <a:latin typeface="Bahnschrift SemiBold SemiConden" panose="020B0502040204020203" pitchFamily="34" charset="0"/>
              </a:rPr>
              <a:t>Микільське</a:t>
            </a:r>
            <a:r>
              <a:rPr lang="uk-UA" dirty="0">
                <a:latin typeface="Bahnschrift SemiBold SemiConden" panose="020B0502040204020203" pitchFamily="34" charset="0"/>
              </a:rPr>
              <a:t>-на-Дніпрі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799601"/>
            <a:ext cx="9601200" cy="1361872"/>
          </a:xfrm>
        </p:spPr>
        <p:txBody>
          <a:bodyPr/>
          <a:lstStyle/>
          <a:p>
            <a:pPr algn="just"/>
            <a:r>
              <a:rPr lang="ru-RU" dirty="0">
                <a:latin typeface="Bahnschrift SemiCondensed" panose="020B0502040204020203" pitchFamily="34" charset="0"/>
              </a:rPr>
              <a:t>Одна </a:t>
            </a:r>
            <a:r>
              <a:rPr lang="ru-RU" dirty="0" smtClean="0">
                <a:latin typeface="Bahnschrift SemiCondensed" panose="020B0502040204020203" pitchFamily="34" charset="0"/>
              </a:rPr>
              <a:t>з таких </a:t>
            </a:r>
            <a:r>
              <a:rPr lang="ru-RU" dirty="0" err="1" smtClean="0">
                <a:latin typeface="Bahnschrift SemiCondensed" panose="020B0502040204020203" pitchFamily="34" charset="0"/>
              </a:rPr>
              <a:t>пам’яток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встановлена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>
                <a:latin typeface="Bahnschrift SemiCondensed" panose="020B0502040204020203" pitchFamily="34" charset="0"/>
              </a:rPr>
              <a:t>в 1967 </a:t>
            </a:r>
            <a:r>
              <a:rPr lang="ru-RU" dirty="0" err="1">
                <a:latin typeface="Bahnschrift SemiCondensed" panose="020B0502040204020203" pitchFamily="34" charset="0"/>
              </a:rPr>
              <a:t>році</a:t>
            </a:r>
            <a:r>
              <a:rPr lang="ru-RU" dirty="0">
                <a:latin typeface="Bahnschrift SemiCondensed" panose="020B0502040204020203" pitchFamily="34" charset="0"/>
              </a:rPr>
              <a:t> в </a:t>
            </a:r>
            <a:r>
              <a:rPr lang="ru-RU" dirty="0" err="1">
                <a:latin typeface="Bahnschrift SemiCondensed" panose="020B0502040204020203" pitchFamily="34" charset="0"/>
              </a:rPr>
              <a:t>селі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Микільське</a:t>
            </a:r>
            <a:r>
              <a:rPr lang="ru-RU" dirty="0">
                <a:latin typeface="Bahnschrift SemiCondensed" panose="020B0502040204020203" pitchFamily="34" charset="0"/>
              </a:rPr>
              <a:t>-на-</a:t>
            </a:r>
            <a:r>
              <a:rPr lang="ru-RU" dirty="0" err="1">
                <a:latin typeface="Bahnschrift SemiCondensed" panose="020B0502040204020203" pitchFamily="34" charset="0"/>
              </a:rPr>
              <a:t>Дніпрі</a:t>
            </a:r>
            <a:r>
              <a:rPr lang="ru-RU" dirty="0">
                <a:latin typeface="Bahnschrift SemiCondensed" panose="020B0502040204020203" pitchFamily="34" charset="0"/>
              </a:rPr>
              <a:t>, </a:t>
            </a:r>
            <a:r>
              <a:rPr lang="ru-RU" dirty="0" err="1">
                <a:latin typeface="Bahnschrift SemiCondensed" panose="020B0502040204020203" pitchFamily="34" charset="0"/>
              </a:rPr>
              <a:t>поблизу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затопленого</a:t>
            </a:r>
            <a:r>
              <a:rPr lang="ru-RU" dirty="0">
                <a:latin typeface="Bahnschrift SemiCondensed" panose="020B0502040204020203" pitchFamily="34" charset="0"/>
              </a:rPr>
              <a:t> порога </a:t>
            </a:r>
            <a:r>
              <a:rPr lang="ru-RU" dirty="0" err="1">
                <a:latin typeface="Bahnschrift SemiCondensed" panose="020B0502040204020203" pitchFamily="34" charset="0"/>
              </a:rPr>
              <a:t>Ненаситець</a:t>
            </a:r>
            <a:r>
              <a:rPr lang="ru-RU" dirty="0">
                <a:latin typeface="Bahnschrift SemiCondensed" panose="020B0502040204020203" pitchFamily="34" charset="0"/>
              </a:rPr>
              <a:t>, на </a:t>
            </a:r>
            <a:r>
              <a:rPr lang="ru-RU" dirty="0" err="1">
                <a:latin typeface="Bahnschrift SemiCondensed" panose="020B0502040204020203" pitchFamily="34" charset="0"/>
              </a:rPr>
              <a:t>Дніпропетровщині</a:t>
            </a:r>
            <a:r>
              <a:rPr lang="ru-RU" dirty="0">
                <a:latin typeface="Bahnschrift SemiCondensed" panose="020B0502040204020203" pitchFamily="34" charset="0"/>
              </a:rPr>
              <a:t>. На </a:t>
            </a:r>
            <a:r>
              <a:rPr lang="ru-RU" dirty="0" err="1">
                <a:latin typeface="Bahnschrift SemiCondensed" panose="020B0502040204020203" pitchFamily="34" charset="0"/>
              </a:rPr>
              <a:t>плиті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присутня</a:t>
            </a:r>
            <a:r>
              <a:rPr lang="ru-RU" dirty="0" smtClean="0">
                <a:latin typeface="Bahnschrift SemiCondensed" panose="020B0502040204020203" pitchFamily="34" charset="0"/>
              </a:rPr>
              <a:t> </a:t>
            </a:r>
            <a:r>
              <a:rPr lang="ru-RU" dirty="0" err="1" smtClean="0">
                <a:latin typeface="Bahnschrift SemiCondensed" panose="020B0502040204020203" pitchFamily="34" charset="0"/>
              </a:rPr>
              <a:t>напис</a:t>
            </a:r>
            <a:r>
              <a:rPr lang="ru-RU" dirty="0">
                <a:latin typeface="Bahnschrift SemiCondensed" panose="020B0502040204020203" pitchFamily="34" charset="0"/>
              </a:rPr>
              <a:t>: «В 972 </a:t>
            </a:r>
            <a:r>
              <a:rPr lang="ru-RU" dirty="0" err="1">
                <a:latin typeface="Bahnschrift SemiCondensed" panose="020B0502040204020203" pitchFamily="34" charset="0"/>
              </a:rPr>
              <a:t>році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smtClean="0">
                <a:latin typeface="Bahnschrift SemiCondensed" panose="020B0502040204020203" pitchFamily="34" charset="0"/>
              </a:rPr>
              <a:t>у </a:t>
            </a:r>
            <a:r>
              <a:rPr lang="ru-RU" dirty="0" err="1">
                <a:latin typeface="Bahnschrift SemiCondensed" panose="020B0502040204020203" pitchFamily="34" charset="0"/>
              </a:rPr>
              <a:t>Дніпровських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порогів</a:t>
            </a:r>
            <a:r>
              <a:rPr lang="ru-RU" dirty="0">
                <a:latin typeface="Bahnschrift SemiCondensed" panose="020B0502040204020203" pitchFamily="34" charset="0"/>
              </a:rPr>
              <a:t> у </a:t>
            </a:r>
            <a:r>
              <a:rPr lang="ru-RU" dirty="0" err="1">
                <a:latin typeface="Bahnschrift SemiCondensed" panose="020B0502040204020203" pitchFamily="34" charset="0"/>
              </a:rPr>
              <a:t>нерівному</a:t>
            </a:r>
            <a:r>
              <a:rPr lang="ru-RU" dirty="0">
                <a:latin typeface="Bahnschrift SemiCondensed" panose="020B0502040204020203" pitchFamily="34" charset="0"/>
              </a:rPr>
              <a:t> бою з </a:t>
            </a:r>
            <a:r>
              <a:rPr lang="ru-RU" dirty="0" err="1">
                <a:latin typeface="Bahnschrift SemiCondensed" panose="020B0502040204020203" pitchFamily="34" charset="0"/>
              </a:rPr>
              <a:t>печенігами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загинув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російський</a:t>
            </a:r>
            <a:r>
              <a:rPr lang="ru-RU" dirty="0">
                <a:latin typeface="Bahnschrift SemiCondensed" panose="020B0502040204020203" pitchFamily="34" charset="0"/>
              </a:rPr>
              <a:t> князь-витязь </a:t>
            </a:r>
            <a:r>
              <a:rPr lang="ru-RU" dirty="0" err="1">
                <a:latin typeface="Bahnschrift SemiCondensed" panose="020B0502040204020203" pitchFamily="34" charset="0"/>
              </a:rPr>
              <a:t>Сятослав</a:t>
            </a:r>
            <a:r>
              <a:rPr lang="ru-RU" dirty="0">
                <a:latin typeface="Bahnschrift SemiCondensed" panose="020B0502040204020203" pitchFamily="34" charset="0"/>
              </a:rPr>
              <a:t> </a:t>
            </a:r>
            <a:r>
              <a:rPr lang="ru-RU" dirty="0" err="1">
                <a:latin typeface="Bahnschrift SemiCondensed" panose="020B0502040204020203" pitchFamily="34" charset="0"/>
              </a:rPr>
              <a:t>Ігорович</a:t>
            </a:r>
            <a:r>
              <a:rPr lang="ru-RU" dirty="0">
                <a:latin typeface="Bahnschrift SemiCondensed" panose="020B0502040204020203" pitchFamily="34" charset="0"/>
              </a:rPr>
              <a:t>».</a:t>
            </a:r>
            <a:endParaRPr lang="uk-UA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8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hukach.com/sites/default/files/imagecache/node-gallery-display-clean/post_images/14/53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11" y="616225"/>
            <a:ext cx="9387670" cy="54565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5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shukach.com/sites/default/files/imagecache/node-gallery-display-clean/post_images/14/191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87" y="667702"/>
            <a:ext cx="9350426" cy="55225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3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shukach.com/sites/default/files/imagecache/node-gallery-display/post_images/403/img_3564_web-524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228" y="384312"/>
            <a:ext cx="9127545" cy="6089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17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shukach.com/sites/default/files/imagecache/node-gallery-display/post_images/403/img_3561_web-524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996" y="398835"/>
            <a:ext cx="9084008" cy="60603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4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25" y="694956"/>
            <a:ext cx="10838246" cy="54723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455F5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234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Урожай</Template>
  <TotalTime>183</TotalTime>
  <Words>1402</Words>
  <Application>Microsoft Office PowerPoint</Application>
  <PresentationFormat>Широкоэкранный</PresentationFormat>
  <Paragraphs>62</Paragraphs>
  <Slides>32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Bahnschrift SemiBold SemiConden</vt:lpstr>
      <vt:lpstr>Bahnschrift SemiCondensed</vt:lpstr>
      <vt:lpstr>Calibri</vt:lpstr>
      <vt:lpstr>Franklin Gothic Book</vt:lpstr>
      <vt:lpstr>Crop</vt:lpstr>
      <vt:lpstr>Вірогідні Місця загибелі Святослава</vt:lpstr>
      <vt:lpstr>Дніпровські пороги</vt:lpstr>
      <vt:lpstr>Микільське-на-Дніпрі</vt:lpstr>
      <vt:lpstr>Микільське-на-Дніпрі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Чому Микільське-на-Дніпрі?</vt:lpstr>
      <vt:lpstr>Острів Хортиця</vt:lpstr>
      <vt:lpstr>Острів Хортиця</vt:lpstr>
      <vt:lpstr>Чому острів Хортиця?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Чому острів Хортиця?</vt:lpstr>
      <vt:lpstr>Презентация PowerPoint</vt:lpstr>
      <vt:lpstr>Презентация PowerPoint</vt:lpstr>
      <vt:lpstr>Чому острів Хортиця?</vt:lpstr>
      <vt:lpstr>Павло-Кічкас</vt:lpstr>
      <vt:lpstr>Павло-Кічкас</vt:lpstr>
      <vt:lpstr>Павло-Кічкас</vt:lpstr>
      <vt:lpstr>Презентация PowerPoint</vt:lpstr>
      <vt:lpstr>Висновок</vt:lpstr>
      <vt:lpstr>Висновок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Вірогідні Місця загибелі Святослава</dc:title>
  <dc:creator>Антон Богачук</dc:creator>
  <cp:lastModifiedBy>Антон Богачук</cp:lastModifiedBy>
  <cp:revision>19</cp:revision>
  <dcterms:created xsi:type="dcterms:W3CDTF">2020-10-15T06:26:26Z</dcterms:created>
  <dcterms:modified xsi:type="dcterms:W3CDTF">2020-10-15T09:55:06Z</dcterms:modified>
</cp:coreProperties>
</file>